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8" r:id="rId3"/>
    <p:sldId id="259" r:id="rId4"/>
    <p:sldId id="260" r:id="rId5"/>
    <p:sldId id="291" r:id="rId6"/>
    <p:sldId id="292" r:id="rId7"/>
    <p:sldId id="289" r:id="rId8"/>
    <p:sldId id="303" r:id="rId9"/>
    <p:sldId id="293" r:id="rId10"/>
    <p:sldId id="294" r:id="rId11"/>
    <p:sldId id="304" r:id="rId12"/>
    <p:sldId id="295" r:id="rId13"/>
    <p:sldId id="296" r:id="rId14"/>
    <p:sldId id="297" r:id="rId15"/>
    <p:sldId id="298" r:id="rId16"/>
    <p:sldId id="299" r:id="rId17"/>
    <p:sldId id="300" r:id="rId18"/>
    <p:sldId id="301" r:id="rId19"/>
    <p:sldId id="302" r:id="rId20"/>
    <p:sldId id="288" r:id="rId21"/>
    <p:sldId id="284" r:id="rId22"/>
    <p:sldId id="277" r:id="rId23"/>
    <p:sldId id="278" r:id="rId24"/>
    <p:sldId id="279" r:id="rId25"/>
  </p:sldIdLst>
  <p:sldSz cx="12192000" cy="6858000"/>
  <p:notesSz cx="6858000" cy="9144000"/>
  <p:embeddedFontLst>
    <p:embeddedFont>
      <p:font typeface="Aptos" panose="020B0004020202020204" pitchFamily="34" charset="0"/>
      <p:regular r:id="rId27"/>
      <p:bold r:id="rId28"/>
      <p:italic r:id="rId29"/>
      <p:boldItalic r:id="rId30"/>
    </p:embeddedFont>
    <p:embeddedFont>
      <p:font typeface="Calibri" panose="020F0502020204030204" pitchFamily="34" charset="0"/>
      <p:regular r:id="rId31"/>
      <p:bold r:id="rId32"/>
      <p:italic r:id="rId33"/>
      <p:boldItalic r:id="rId34"/>
    </p:embeddedFont>
    <p:embeddedFont>
      <p:font typeface="Lato" panose="020F0502020204030203" pitchFamily="34" charset="0"/>
      <p:regular r:id="rId35"/>
      <p:bold r:id="rId36"/>
      <p:italic r:id="rId37"/>
      <p:boldItalic r:id="rId38"/>
    </p:embeddedFont>
    <p:embeddedFont>
      <p:font typeface="Play" pitchFamily="2" charset="0"/>
      <p:regular r:id="rId39"/>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7" roundtripDataSignature="AMtx7mgF5JrCODHFnNkiV6TpvKhoNFWgF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6"/>
    <p:restoredTop sz="94749"/>
  </p:normalViewPr>
  <p:slideViewPr>
    <p:cSldViewPr snapToGrid="0" snapToObjects="1">
      <p:cViewPr varScale="1">
        <p:scale>
          <a:sx n="76" d="100"/>
          <a:sy n="76" d="100"/>
        </p:scale>
        <p:origin x="200"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CO"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 name="Google Shape;25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5" name="Google Shape;27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816fa609b_3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2d816fa609b_3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816fa609b_3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2d816fa609b_3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977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d816fa609b_3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2d816fa609b_3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367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d816fa609b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d816fa609b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2d816fa609b_4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20</a:t>
            </a:fld>
            <a:endParaRPr/>
          </a:p>
        </p:txBody>
      </p:sp>
    </p:spTree>
    <p:extLst>
      <p:ext uri="{BB962C8B-B14F-4D97-AF65-F5344CB8AC3E}">
        <p14:creationId xmlns:p14="http://schemas.microsoft.com/office/powerpoint/2010/main" val="293201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d816fa609b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2d816fa609b_4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3" name="Google Shape;733;g2d816fa609b_4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CO"/>
              <a:t>21</a:t>
            </a:fld>
            <a:endParaRPr/>
          </a:p>
        </p:txBody>
      </p:sp>
    </p:spTree>
    <p:extLst>
      <p:ext uri="{BB962C8B-B14F-4D97-AF65-F5344CB8AC3E}">
        <p14:creationId xmlns:p14="http://schemas.microsoft.com/office/powerpoint/2010/main" val="1621769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p:cSld name="Diapositiva de título">
    <p:spTree>
      <p:nvGrpSpPr>
        <p:cNvPr id="1" name="Shape 15"/>
        <p:cNvGrpSpPr/>
        <p:nvPr/>
      </p:nvGrpSpPr>
      <p:grpSpPr>
        <a:xfrm>
          <a:off x="0" y="0"/>
          <a:ext cx="0" cy="0"/>
          <a:chOff x="0" y="0"/>
          <a:chExt cx="0" cy="0"/>
        </a:xfrm>
      </p:grpSpPr>
      <p:pic>
        <p:nvPicPr>
          <p:cNvPr id="16" name="Google Shape;16;p22" descr="Edificio en frente de un hotel&#10;&#10;Descripción generada automáticamente"/>
          <p:cNvPicPr preferRelativeResize="0"/>
          <p:nvPr/>
        </p:nvPicPr>
        <p:blipFill rotWithShape="1">
          <a:blip r:embed="rId2" cstate="email">
            <a:alphaModFix/>
            <a:extLst>
              <a:ext uri="{28A0092B-C50C-407E-A947-70E740481C1C}">
                <a14:useLocalDpi xmlns:a14="http://schemas.microsoft.com/office/drawing/2010/main"/>
              </a:ext>
            </a:extLst>
          </a:blip>
          <a:srcRect l="-1572"/>
          <a:stretch/>
        </p:blipFill>
        <p:spPr>
          <a:xfrm>
            <a:off x="2387154" y="-1"/>
            <a:ext cx="9804845" cy="6857999"/>
          </a:xfrm>
          <a:prstGeom prst="rect">
            <a:avLst/>
          </a:prstGeom>
          <a:noFill/>
          <a:ln>
            <a:noFill/>
          </a:ln>
        </p:spPr>
      </p:pic>
      <p:sp>
        <p:nvSpPr>
          <p:cNvPr id="17" name="Google Shape;17;p22"/>
          <p:cNvSpPr/>
          <p:nvPr/>
        </p:nvSpPr>
        <p:spPr>
          <a:xfrm>
            <a:off x="-1" y="-1"/>
            <a:ext cx="12192000" cy="6879056"/>
          </a:xfrm>
          <a:prstGeom prst="rect">
            <a:avLst/>
          </a:prstGeom>
          <a:gradFill>
            <a:gsLst>
              <a:gs pos="0">
                <a:srgbClr val="06478B"/>
              </a:gs>
              <a:gs pos="27000">
                <a:srgbClr val="06478B"/>
              </a:gs>
              <a:gs pos="80000">
                <a:srgbClr val="06478B">
                  <a:alpha val="75686"/>
                </a:srgbClr>
              </a:gs>
              <a:gs pos="100000">
                <a:srgbClr val="06478B">
                  <a:alpha val="75686"/>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 name="Google Shape;18;p22"/>
          <p:cNvSpPr/>
          <p:nvPr/>
        </p:nvSpPr>
        <p:spPr>
          <a:xfrm>
            <a:off x="-20885" y="-468959"/>
            <a:ext cx="1765854" cy="4907197"/>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9" name="Google Shape;19;p2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57175" y="603162"/>
            <a:ext cx="2464758" cy="790536"/>
          </a:xfrm>
          <a:prstGeom prst="rect">
            <a:avLst/>
          </a:prstGeom>
          <a:noFill/>
          <a:ln>
            <a:noFill/>
          </a:ln>
        </p:spPr>
      </p:pic>
      <p:pic>
        <p:nvPicPr>
          <p:cNvPr id="20" name="Google Shape;20;p2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942300" y="1750645"/>
            <a:ext cx="4032739" cy="4032739"/>
          </a:xfrm>
          <a:prstGeom prst="rect">
            <a:avLst/>
          </a:prstGeom>
          <a:noFill/>
          <a:ln>
            <a:noFill/>
          </a:ln>
        </p:spPr>
      </p:pic>
      <p:cxnSp>
        <p:nvCxnSpPr>
          <p:cNvPr id="21" name="Google Shape;21;p22"/>
          <p:cNvCxnSpPr/>
          <p:nvPr/>
        </p:nvCxnSpPr>
        <p:spPr>
          <a:xfrm>
            <a:off x="0" y="4779819"/>
            <a:ext cx="7414953" cy="0"/>
          </a:xfrm>
          <a:prstGeom prst="straightConnector1">
            <a:avLst/>
          </a:prstGeom>
          <a:noFill/>
          <a:ln w="12700" cap="flat" cmpd="sng">
            <a:solidFill>
              <a:srgbClr val="50A0E0"/>
            </a:solidFill>
            <a:prstDash val="dash"/>
            <a:miter lim="800000"/>
            <a:headEnd type="none" w="sm" len="sm"/>
            <a:tailEnd type="none" w="sm" len="sm"/>
          </a:ln>
        </p:spPr>
      </p:cxnSp>
      <p:sp>
        <p:nvSpPr>
          <p:cNvPr id="22" name="Google Shape;22;p22"/>
          <p:cNvSpPr txBox="1"/>
          <p:nvPr/>
        </p:nvSpPr>
        <p:spPr>
          <a:xfrm>
            <a:off x="10759440" y="556958"/>
            <a:ext cx="14325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i="0" u="none" strike="noStrike" cap="none">
                <a:solidFill>
                  <a:srgbClr val="E4EEFA"/>
                </a:solidFill>
                <a:latin typeface="Arial"/>
                <a:ea typeface="Arial"/>
                <a:cs typeface="Arial"/>
                <a:sym typeface="Arial"/>
              </a:rPr>
              <a:t>1909 - 2025</a:t>
            </a:r>
            <a:endParaRPr/>
          </a:p>
        </p:txBody>
      </p:sp>
      <p:grpSp>
        <p:nvGrpSpPr>
          <p:cNvPr id="23" name="Google Shape;23;p22"/>
          <p:cNvGrpSpPr/>
          <p:nvPr/>
        </p:nvGrpSpPr>
        <p:grpSpPr>
          <a:xfrm>
            <a:off x="8505690" y="6270037"/>
            <a:ext cx="3686309" cy="555664"/>
            <a:chOff x="8505690" y="6270037"/>
            <a:chExt cx="3686309" cy="555664"/>
          </a:xfrm>
        </p:grpSpPr>
        <p:sp>
          <p:nvSpPr>
            <p:cNvPr id="24" name="Google Shape;24;p22"/>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 name="Google Shape;25;p22"/>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b="0" u="none">
                  <a:solidFill>
                    <a:srgbClr val="50A0E0"/>
                  </a:solidFill>
                  <a:latin typeface="Arial"/>
                  <a:ea typeface="Arial"/>
                  <a:cs typeface="Arial"/>
                  <a:sym typeface="Arial"/>
                </a:rPr>
                <a:t>Versión: 2025</a:t>
              </a:r>
              <a:endParaRPr/>
            </a:p>
          </p:txBody>
        </p:sp>
        <p:sp>
          <p:nvSpPr>
            <p:cNvPr id="26" name="Google Shape;26;p22"/>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u="none">
                  <a:solidFill>
                    <a:schemeClr val="lt1"/>
                  </a:solidFill>
                  <a:latin typeface="Arial"/>
                  <a:ea typeface="Arial"/>
                  <a:cs typeface="Arial"/>
                  <a:sym typeface="Arial"/>
                </a:rPr>
                <a:t>UNIÓN, PROYECCIÓN, LIDERAZGO</a:t>
              </a:r>
              <a:endParaRPr/>
            </a:p>
          </p:txBody>
        </p:sp>
        <p:cxnSp>
          <p:nvCxnSpPr>
            <p:cNvPr id="27" name="Google Shape;27;p22"/>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sp>
        <p:nvSpPr>
          <p:cNvPr id="28" name="Google Shape;28;p22"/>
          <p:cNvSpPr/>
          <p:nvPr/>
        </p:nvSpPr>
        <p:spPr>
          <a:xfrm>
            <a:off x="10493431" y="407291"/>
            <a:ext cx="1719453" cy="721606"/>
          </a:xfrm>
          <a:custGeom>
            <a:avLst/>
            <a:gdLst/>
            <a:ahLst/>
            <a:cxnLst/>
            <a:rect l="l" t="t" r="r" b="b"/>
            <a:pathLst>
              <a:path w="1719453" h="721606" extrusionOk="0">
                <a:moveTo>
                  <a:pt x="0" y="360802"/>
                </a:moveTo>
                <a:lnTo>
                  <a:pt x="0" y="360803"/>
                </a:lnTo>
                <a:lnTo>
                  <a:pt x="0" y="360803"/>
                </a:lnTo>
                <a:close/>
                <a:moveTo>
                  <a:pt x="360803" y="0"/>
                </a:moveTo>
                <a:lnTo>
                  <a:pt x="1719453" y="0"/>
                </a:lnTo>
                <a:lnTo>
                  <a:pt x="1719453"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D0619">
              <a:alpha val="55686"/>
            </a:srgbClr>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 name="Google Shape;29;p22"/>
          <p:cNvSpPr/>
          <p:nvPr/>
        </p:nvSpPr>
        <p:spPr>
          <a:xfrm>
            <a:off x="10520627" y="359971"/>
            <a:ext cx="1692256" cy="721606"/>
          </a:xfrm>
          <a:custGeom>
            <a:avLst/>
            <a:gdLst/>
            <a:ahLst/>
            <a:cxnLst/>
            <a:rect l="l" t="t" r="r" b="b"/>
            <a:pathLst>
              <a:path w="1692256" h="721606" extrusionOk="0">
                <a:moveTo>
                  <a:pt x="0" y="360802"/>
                </a:moveTo>
                <a:lnTo>
                  <a:pt x="0" y="360803"/>
                </a:lnTo>
                <a:lnTo>
                  <a:pt x="0" y="360803"/>
                </a:lnTo>
                <a:close/>
                <a:moveTo>
                  <a:pt x="360803" y="0"/>
                </a:moveTo>
                <a:lnTo>
                  <a:pt x="1692256" y="0"/>
                </a:lnTo>
                <a:lnTo>
                  <a:pt x="1692256" y="721606"/>
                </a:lnTo>
                <a:lnTo>
                  <a:pt x="360803" y="721605"/>
                </a:lnTo>
                <a:cubicBezTo>
                  <a:pt x="186445" y="721605"/>
                  <a:pt x="40974" y="597928"/>
                  <a:pt x="7330" y="433516"/>
                </a:cubicBezTo>
                <a:lnTo>
                  <a:pt x="0" y="360803"/>
                </a:lnTo>
                <a:lnTo>
                  <a:pt x="7330" y="288089"/>
                </a:lnTo>
                <a:cubicBezTo>
                  <a:pt x="40974" y="123677"/>
                  <a:pt x="186445" y="0"/>
                  <a:pt x="360803" y="0"/>
                </a:cubicBezTo>
                <a:close/>
              </a:path>
            </a:pathLst>
          </a:custGeom>
          <a:solidFill>
            <a:srgbClr val="06478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22"/>
          <p:cNvSpPr/>
          <p:nvPr/>
        </p:nvSpPr>
        <p:spPr>
          <a:xfrm rot="5400000">
            <a:off x="3198000" y="2261384"/>
            <a:ext cx="699856" cy="7091407"/>
          </a:xfrm>
          <a:custGeom>
            <a:avLst/>
            <a:gdLst/>
            <a:ahLst/>
            <a:cxnLst/>
            <a:rect l="l" t="t" r="r" b="b"/>
            <a:pathLst>
              <a:path w="699856" h="7091407" extrusionOk="0">
                <a:moveTo>
                  <a:pt x="0" y="7091407"/>
                </a:moveTo>
                <a:lnTo>
                  <a:pt x="0" y="349928"/>
                </a:lnTo>
                <a:cubicBezTo>
                  <a:pt x="0" y="156668"/>
                  <a:pt x="156668" y="0"/>
                  <a:pt x="349928" y="0"/>
                </a:cubicBezTo>
                <a:cubicBezTo>
                  <a:pt x="543188" y="0"/>
                  <a:pt x="699856" y="156668"/>
                  <a:pt x="699856" y="349928"/>
                </a:cubicBezTo>
                <a:lnTo>
                  <a:pt x="699856" y="7091407"/>
                </a:lnTo>
                <a:close/>
              </a:path>
            </a:pathLst>
          </a:custGeom>
          <a:solidFill>
            <a:srgbClr val="0D0619">
              <a:alpha val="309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1" name="Google Shape;31;p22"/>
          <p:cNvSpPr/>
          <p:nvPr/>
        </p:nvSpPr>
        <p:spPr>
          <a:xfrm>
            <a:off x="-1" y="4763316"/>
            <a:ext cx="8198340" cy="1141046"/>
          </a:xfrm>
          <a:custGeom>
            <a:avLst/>
            <a:gdLst/>
            <a:ahLst/>
            <a:cxnLst/>
            <a:rect l="l" t="t" r="r" b="b"/>
            <a:pathLst>
              <a:path w="8198340" h="1141046" extrusionOk="0">
                <a:moveTo>
                  <a:pt x="0" y="0"/>
                </a:moveTo>
                <a:lnTo>
                  <a:pt x="7627817" y="0"/>
                </a:lnTo>
                <a:cubicBezTo>
                  <a:pt x="7942908" y="0"/>
                  <a:pt x="8198340" y="255432"/>
                  <a:pt x="8198340" y="570523"/>
                </a:cubicBezTo>
                <a:cubicBezTo>
                  <a:pt x="8198340" y="885614"/>
                  <a:pt x="7942908" y="1141046"/>
                  <a:pt x="7627817" y="1141046"/>
                </a:cubicBezTo>
                <a:lnTo>
                  <a:pt x="0" y="1141046"/>
                </a:ln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2" name="Google Shape;32;p22"/>
          <p:cNvSpPr txBox="1">
            <a:spLocks noGrp="1"/>
          </p:cNvSpPr>
          <p:nvPr>
            <p:ph type="ctrTitle"/>
          </p:nvPr>
        </p:nvSpPr>
        <p:spPr>
          <a:xfrm>
            <a:off x="604523" y="3158680"/>
            <a:ext cx="6489109" cy="1576440"/>
          </a:xfrm>
          <a:prstGeom prst="rect">
            <a:avLst/>
          </a:prstGeom>
          <a:noFill/>
          <a:ln>
            <a:noFill/>
          </a:ln>
        </p:spPr>
        <p:txBody>
          <a:bodyPr spcFirstLastPara="1" wrap="square" lIns="91425" tIns="45700" rIns="91425" bIns="45700" anchor="b" anchorCtr="0">
            <a:normAutofit/>
          </a:bodyPr>
          <a:lstStyle>
            <a:lvl1pPr lvl="0" algn="l">
              <a:lnSpc>
                <a:spcPct val="101818"/>
              </a:lnSpc>
              <a:spcBef>
                <a:spcPts val="0"/>
              </a:spcBef>
              <a:spcAft>
                <a:spcPts val="0"/>
              </a:spcAft>
              <a:buClr>
                <a:schemeClr val="lt1"/>
              </a:buClr>
              <a:buSzPts val="5500"/>
              <a:buFont typeface="Arial"/>
              <a:buNone/>
              <a:defRPr sz="5500" b="1">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22"/>
          <p:cNvSpPr txBox="1">
            <a:spLocks noGrp="1"/>
          </p:cNvSpPr>
          <p:nvPr>
            <p:ph type="subTitle" idx="1"/>
          </p:nvPr>
        </p:nvSpPr>
        <p:spPr>
          <a:xfrm>
            <a:off x="615579" y="5124170"/>
            <a:ext cx="7063048" cy="435841"/>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595959"/>
              </a:buClr>
              <a:buSzPts val="2400"/>
              <a:buNone/>
              <a:defRPr sz="2400">
                <a:solidFill>
                  <a:srgbClr val="595959"/>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En blanco">
  <p:cSld name="1_En blanco">
    <p:spTree>
      <p:nvGrpSpPr>
        <p:cNvPr id="1" name="Shape 190"/>
        <p:cNvGrpSpPr/>
        <p:nvPr/>
      </p:nvGrpSpPr>
      <p:grpSpPr>
        <a:xfrm>
          <a:off x="0" y="0"/>
          <a:ext cx="0" cy="0"/>
          <a:chOff x="0" y="0"/>
          <a:chExt cx="0" cy="0"/>
        </a:xfrm>
      </p:grpSpPr>
      <p:sp>
        <p:nvSpPr>
          <p:cNvPr id="191" name="Google Shape;191;p32"/>
          <p:cNvSpPr/>
          <p:nvPr/>
        </p:nvSpPr>
        <p:spPr>
          <a:xfrm>
            <a:off x="-7536" y="0"/>
            <a:ext cx="12199536" cy="6869496"/>
          </a:xfrm>
          <a:prstGeom prst="rect">
            <a:avLst/>
          </a:pr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6478B"/>
              </a:solidFill>
              <a:latin typeface="Arial"/>
              <a:ea typeface="Arial"/>
              <a:cs typeface="Arial"/>
              <a:sym typeface="Arial"/>
            </a:endParaRPr>
          </a:p>
        </p:txBody>
      </p:sp>
      <p:cxnSp>
        <p:nvCxnSpPr>
          <p:cNvPr id="192" name="Google Shape;192;p32"/>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93" name="Google Shape;193;p32"/>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4" name="Google Shape;194;p3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95" name="Google Shape;195;p32"/>
          <p:cNvSpPr/>
          <p:nvPr/>
        </p:nvSpPr>
        <p:spPr>
          <a:xfrm rot="10800000" flipH="1">
            <a:off x="11775830" y="65908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grpSp>
        <p:nvGrpSpPr>
          <p:cNvPr id="197" name="Google Shape;197;p32"/>
          <p:cNvGrpSpPr/>
          <p:nvPr/>
        </p:nvGrpSpPr>
        <p:grpSpPr>
          <a:xfrm>
            <a:off x="8505690" y="6270037"/>
            <a:ext cx="3686309" cy="555664"/>
            <a:chOff x="8505690" y="6270037"/>
            <a:chExt cx="3686309" cy="555664"/>
          </a:xfrm>
        </p:grpSpPr>
        <p:sp>
          <p:nvSpPr>
            <p:cNvPr id="198" name="Google Shape;198;p32"/>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32"/>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200" name="Google Shape;200;p32"/>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201" name="Google Shape;201;p32"/>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202" name="Google Shape;202;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7" y="-26195"/>
            <a:ext cx="1073888" cy="1073888"/>
          </a:xfrm>
          <a:prstGeom prst="rect">
            <a:avLst/>
          </a:prstGeom>
          <a:noFill/>
          <a:ln>
            <a:noFill/>
          </a:ln>
        </p:spPr>
      </p:pic>
      <p:sp>
        <p:nvSpPr>
          <p:cNvPr id="203" name="Google Shape;203;p32"/>
          <p:cNvSpPr txBox="1">
            <a:spLocks noGrp="1"/>
          </p:cNvSpPr>
          <p:nvPr>
            <p:ph type="title"/>
          </p:nvPr>
        </p:nvSpPr>
        <p:spPr>
          <a:xfrm>
            <a:off x="1299599" y="136526"/>
            <a:ext cx="7066360" cy="11307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50A0E0"/>
              </a:buClr>
              <a:buSzPts val="3600"/>
              <a:buFont typeface="Calibri"/>
              <a:buNone/>
              <a:defRPr sz="3600" b="1">
                <a:solidFill>
                  <a:srgbClr val="50A0E0"/>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 name="Google Shape;204;p32"/>
          <p:cNvSpPr txBox="1">
            <a:spLocks noGrp="1"/>
          </p:cNvSpPr>
          <p:nvPr>
            <p:ph type="body" idx="1"/>
          </p:nvPr>
        </p:nvSpPr>
        <p:spPr>
          <a:xfrm>
            <a:off x="1299598" y="1275699"/>
            <a:ext cx="10047851" cy="769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E4EEFA"/>
              </a:buClr>
              <a:buSzPts val="2400"/>
              <a:buNone/>
              <a:defRPr sz="2400">
                <a:solidFill>
                  <a:srgbClr val="E4EEFA"/>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cxnSp>
        <p:nvCxnSpPr>
          <p:cNvPr id="205" name="Google Shape;205;p32"/>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sp>
        <p:nvSpPr>
          <p:cNvPr id="206" name="Google Shape;206;p32"/>
          <p:cNvSpPr/>
          <p:nvPr/>
        </p:nvSpPr>
        <p:spPr>
          <a:xfrm rot="10800000" flipH="1">
            <a:off x="11775829" y="85701"/>
            <a:ext cx="120504" cy="120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En blanco">
  <p:cSld name="2_En blanco">
    <p:spTree>
      <p:nvGrpSpPr>
        <p:cNvPr id="1" name="Shape 207"/>
        <p:cNvGrpSpPr/>
        <p:nvPr/>
      </p:nvGrpSpPr>
      <p:grpSpPr>
        <a:xfrm>
          <a:off x="0" y="0"/>
          <a:ext cx="0" cy="0"/>
          <a:chOff x="0" y="0"/>
          <a:chExt cx="0" cy="0"/>
        </a:xfrm>
      </p:grpSpPr>
      <p:sp>
        <p:nvSpPr>
          <p:cNvPr id="208" name="Google Shape;208;p33"/>
          <p:cNvSpPr/>
          <p:nvPr/>
        </p:nvSpPr>
        <p:spPr>
          <a:xfrm>
            <a:off x="-7536" y="0"/>
            <a:ext cx="12199536" cy="6869496"/>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6478B"/>
              </a:solidFill>
              <a:latin typeface="Arial"/>
              <a:ea typeface="Arial"/>
              <a:cs typeface="Arial"/>
              <a:sym typeface="Arial"/>
            </a:endParaRPr>
          </a:p>
        </p:txBody>
      </p:sp>
      <p:pic>
        <p:nvPicPr>
          <p:cNvPr id="209" name="Google Shape;209;p3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210" name="Google Shape;210;p33"/>
          <p:cNvSpPr/>
          <p:nvPr/>
        </p:nvSpPr>
        <p:spPr>
          <a:xfrm rot="10800000" flipH="1">
            <a:off x="1179094" y="176242"/>
            <a:ext cx="120504" cy="120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11" name="Google Shape;211;p33"/>
          <p:cNvCxnSpPr/>
          <p:nvPr/>
        </p:nvCxnSpPr>
        <p:spPr>
          <a:xfrm>
            <a:off x="295666" y="6645568"/>
            <a:ext cx="11480164" cy="0"/>
          </a:xfrm>
          <a:prstGeom prst="straightConnector1">
            <a:avLst/>
          </a:prstGeom>
          <a:noFill/>
          <a:ln w="12700" cap="flat" cmpd="sng">
            <a:solidFill>
              <a:schemeClr val="lt1"/>
            </a:solidFill>
            <a:prstDash val="dash"/>
            <a:miter lim="800000"/>
            <a:headEnd type="none" w="sm" len="sm"/>
            <a:tailEnd type="none" w="sm" len="sm"/>
          </a:ln>
        </p:spPr>
      </p:cxnSp>
      <p:sp>
        <p:nvSpPr>
          <p:cNvPr id="212" name="Google Shape;212;p33"/>
          <p:cNvSpPr/>
          <p:nvPr/>
        </p:nvSpPr>
        <p:spPr>
          <a:xfrm rot="10800000" flipH="1">
            <a:off x="11775830" y="65908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33"/>
          <p:cNvSpPr/>
          <p:nvPr/>
        </p:nvSpPr>
        <p:spPr>
          <a:xfrm rot="10800000" flipH="1">
            <a:off x="202510" y="6590897"/>
            <a:ext cx="120504" cy="120504"/>
          </a:xfrm>
          <a:prstGeom prst="rect">
            <a:avLst/>
          </a:pr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grpSp>
        <p:nvGrpSpPr>
          <p:cNvPr id="215" name="Google Shape;215;p33"/>
          <p:cNvGrpSpPr/>
          <p:nvPr/>
        </p:nvGrpSpPr>
        <p:grpSpPr>
          <a:xfrm>
            <a:off x="8505690" y="6270037"/>
            <a:ext cx="3686309" cy="555664"/>
            <a:chOff x="8505690" y="6270037"/>
            <a:chExt cx="3686309" cy="555664"/>
          </a:xfrm>
        </p:grpSpPr>
        <p:sp>
          <p:nvSpPr>
            <p:cNvPr id="216" name="Google Shape;216;p33"/>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33"/>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218" name="Google Shape;218;p33"/>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219" name="Google Shape;219;p33"/>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220" name="Google Shape;220;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7" y="-26195"/>
            <a:ext cx="1073888" cy="1073888"/>
          </a:xfrm>
          <a:prstGeom prst="rect">
            <a:avLst/>
          </a:prstGeom>
          <a:noFill/>
          <a:ln>
            <a:noFill/>
          </a:ln>
        </p:spPr>
      </p:pic>
      <p:sp>
        <p:nvSpPr>
          <p:cNvPr id="221" name="Google Shape;221;p33"/>
          <p:cNvSpPr/>
          <p:nvPr/>
        </p:nvSpPr>
        <p:spPr>
          <a:xfrm rot="10800000" flipH="1">
            <a:off x="354910" y="67432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22" name="Google Shape;222;p33"/>
          <p:cNvCxnSpPr/>
          <p:nvPr/>
        </p:nvCxnSpPr>
        <p:spPr>
          <a:xfrm>
            <a:off x="8365959" y="146599"/>
            <a:ext cx="3473700" cy="0"/>
          </a:xfrm>
          <a:prstGeom prst="straightConnector1">
            <a:avLst/>
          </a:prstGeom>
          <a:noFill/>
          <a:ln w="12700" cap="flat" cmpd="sng">
            <a:solidFill>
              <a:schemeClr val="lt1"/>
            </a:solidFill>
            <a:prstDash val="dash"/>
            <a:miter lim="800000"/>
            <a:headEnd type="none" w="sm" len="sm"/>
            <a:tailEnd type="none" w="sm" len="sm"/>
          </a:ln>
        </p:spPr>
      </p:cxnSp>
      <p:sp>
        <p:nvSpPr>
          <p:cNvPr id="223" name="Google Shape;223;p33"/>
          <p:cNvSpPr/>
          <p:nvPr/>
        </p:nvSpPr>
        <p:spPr>
          <a:xfrm rot="10800000" flipH="1">
            <a:off x="11775830" y="8634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33"/>
          <p:cNvSpPr txBox="1">
            <a:spLocks noGrp="1"/>
          </p:cNvSpPr>
          <p:nvPr>
            <p:ph type="title"/>
          </p:nvPr>
        </p:nvSpPr>
        <p:spPr>
          <a:xfrm>
            <a:off x="1299599" y="136526"/>
            <a:ext cx="7066360" cy="11307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E4EEFA"/>
              </a:buClr>
              <a:buSzPts val="3600"/>
              <a:buFont typeface="Calibri"/>
              <a:buNone/>
              <a:defRPr sz="3600" b="1">
                <a:solidFill>
                  <a:srgbClr val="E4EEFA"/>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33"/>
          <p:cNvSpPr txBox="1">
            <a:spLocks noGrp="1"/>
          </p:cNvSpPr>
          <p:nvPr>
            <p:ph type="body" idx="1"/>
          </p:nvPr>
        </p:nvSpPr>
        <p:spPr>
          <a:xfrm>
            <a:off x="1299598" y="1275699"/>
            <a:ext cx="10047851" cy="769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0A0E0"/>
              </a:buClr>
              <a:buSzPts val="2400"/>
              <a:buNone/>
              <a:defRPr sz="2400">
                <a:solidFill>
                  <a:srgbClr val="50A0E0"/>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34"/>
          <p:cNvSpPr>
            <a:spLocks noGrp="1"/>
          </p:cNvSpPr>
          <p:nvPr>
            <p:ph type="pic" idx="2"/>
          </p:nvPr>
        </p:nvSpPr>
        <p:spPr>
          <a:xfrm>
            <a:off x="5183188" y="987425"/>
            <a:ext cx="6172200" cy="4873625"/>
          </a:xfrm>
          <a:prstGeom prst="rect">
            <a:avLst/>
          </a:prstGeom>
          <a:noFill/>
          <a:ln>
            <a:noFill/>
          </a:ln>
        </p:spPr>
      </p:sp>
      <p:sp>
        <p:nvSpPr>
          <p:cNvPr id="229" name="Google Shape;229;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30" name="Google Shape;230;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233" name="Google Shape;233;p34"/>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234" name="Google Shape;234;p34"/>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235" name="Google Shape;235;p34"/>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236" name="Google Shape;236;p3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237" name="Google Shape;237;p34"/>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34"/>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239" name="Google Shape;239;p34"/>
          <p:cNvGrpSpPr/>
          <p:nvPr/>
        </p:nvGrpSpPr>
        <p:grpSpPr>
          <a:xfrm>
            <a:off x="8505690" y="6270037"/>
            <a:ext cx="3686309" cy="555664"/>
            <a:chOff x="8505690" y="6270037"/>
            <a:chExt cx="3686309" cy="555664"/>
          </a:xfrm>
        </p:grpSpPr>
        <p:sp>
          <p:nvSpPr>
            <p:cNvPr id="240" name="Google Shape;240;p34"/>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34"/>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242" name="Google Shape;242;p34"/>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243" name="Google Shape;243;p34"/>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244" name="Google Shape;244;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45"/>
        <p:cNvGrpSpPr/>
        <p:nvPr/>
      </p:nvGrpSpPr>
      <p:grpSpPr>
        <a:xfrm>
          <a:off x="0" y="0"/>
          <a:ext cx="0" cy="0"/>
          <a:chOff x="0" y="0"/>
          <a:chExt cx="0" cy="0"/>
        </a:xfrm>
      </p:grpSpPr>
      <p:sp>
        <p:nvSpPr>
          <p:cNvPr id="246" name="Google Shape;246;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7" name="Google Shape;247;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8" name="Google Shape;248;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9" name="Google Shape;249;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51"/>
        <p:cNvGrpSpPr/>
        <p:nvPr/>
      </p:nvGrpSpPr>
      <p:grpSpPr>
        <a:xfrm>
          <a:off x="0" y="0"/>
          <a:ext cx="0" cy="0"/>
          <a:chOff x="0" y="0"/>
          <a:chExt cx="0" cy="0"/>
        </a:xfrm>
      </p:grpSpPr>
      <p:sp>
        <p:nvSpPr>
          <p:cNvPr id="252" name="Google Shape;252;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6" name="Google Shape;256;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34"/>
        <p:cNvGrpSpPr/>
        <p:nvPr/>
      </p:nvGrpSpPr>
      <p:grpSpPr>
        <a:xfrm>
          <a:off x="0" y="0"/>
          <a:ext cx="0" cy="0"/>
          <a:chOff x="0" y="0"/>
          <a:chExt cx="0" cy="0"/>
        </a:xfrm>
      </p:grpSpPr>
      <p:sp>
        <p:nvSpPr>
          <p:cNvPr id="35" name="Google Shape;35;p23"/>
          <p:cNvSpPr/>
          <p:nvPr/>
        </p:nvSpPr>
        <p:spPr>
          <a:xfrm>
            <a:off x="7994718" y="5947890"/>
            <a:ext cx="1004670" cy="963466"/>
          </a:xfrm>
          <a:prstGeom prst="triangle">
            <a:avLst>
              <a:gd name="adj" fmla="val 50000"/>
            </a:avLst>
          </a:prstGeom>
          <a:solidFill>
            <a:srgbClr val="1026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6" name="Google Shape;36;p23"/>
          <p:cNvSpPr/>
          <p:nvPr/>
        </p:nvSpPr>
        <p:spPr>
          <a:xfrm rot="9529021">
            <a:off x="7336892" y="-71484"/>
            <a:ext cx="2320322" cy="7000966"/>
          </a:xfrm>
          <a:custGeom>
            <a:avLst/>
            <a:gdLst/>
            <a:ahLst/>
            <a:cxnLst/>
            <a:rect l="l" t="t" r="r" b="b"/>
            <a:pathLst>
              <a:path w="2320322" h="7000966" extrusionOk="0">
                <a:moveTo>
                  <a:pt x="614037" y="7000966"/>
                </a:moveTo>
                <a:lnTo>
                  <a:pt x="0" y="6763006"/>
                </a:lnTo>
                <a:lnTo>
                  <a:pt x="1706285" y="0"/>
                </a:lnTo>
                <a:lnTo>
                  <a:pt x="2320322" y="237959"/>
                </a:lnTo>
                <a:close/>
              </a:path>
            </a:pathLst>
          </a:cu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7" name="Google Shape;37;p23"/>
          <p:cNvSpPr/>
          <p:nvPr/>
        </p:nvSpPr>
        <p:spPr>
          <a:xfrm rot="-5400000">
            <a:off x="6567952" y="1287308"/>
            <a:ext cx="6911357" cy="4336738"/>
          </a:xfrm>
          <a:prstGeom prst="flowChartManualInpu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8" name="Google Shape;38;p23"/>
          <p:cNvSpPr/>
          <p:nvPr/>
        </p:nvSpPr>
        <p:spPr>
          <a:xfrm rot="-5400000">
            <a:off x="6551803" y="1303458"/>
            <a:ext cx="6943654" cy="4336738"/>
          </a:xfrm>
          <a:prstGeom prst="flowChartManualInput">
            <a:avLst/>
          </a:prstGeom>
          <a:blipFill rotWithShape="0">
            <a:blip r:embed="rId2" cstate="email">
              <a:alphaModFix amt="38000"/>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9" name="Google Shape;39;p23"/>
          <p:cNvGrpSpPr/>
          <p:nvPr/>
        </p:nvGrpSpPr>
        <p:grpSpPr>
          <a:xfrm>
            <a:off x="8811882" y="6314229"/>
            <a:ext cx="3380117" cy="327007"/>
            <a:chOff x="8636485" y="6442253"/>
            <a:chExt cx="3380117" cy="327007"/>
          </a:xfrm>
        </p:grpSpPr>
        <p:sp>
          <p:nvSpPr>
            <p:cNvPr id="40" name="Google Shape;40;p23"/>
            <p:cNvSpPr txBox="1"/>
            <p:nvPr/>
          </p:nvSpPr>
          <p:spPr>
            <a:xfrm>
              <a:off x="8636485"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E4EEFA"/>
                </a:buClr>
                <a:buSzPts val="1200"/>
                <a:buFont typeface="Arial"/>
                <a:buNone/>
              </a:pPr>
              <a:r>
                <a:rPr lang="es-CO" sz="1200">
                  <a:solidFill>
                    <a:srgbClr val="E4EEFA"/>
                  </a:solidFill>
                  <a:latin typeface="Arial"/>
                  <a:ea typeface="Arial"/>
                  <a:cs typeface="Arial"/>
                  <a:sym typeface="Arial"/>
                </a:rPr>
                <a:t>Versión: 2025</a:t>
              </a:r>
              <a:endParaRPr/>
            </a:p>
          </p:txBody>
        </p:sp>
        <p:sp>
          <p:nvSpPr>
            <p:cNvPr id="41" name="Google Shape;41;p23"/>
            <p:cNvSpPr txBox="1"/>
            <p:nvPr/>
          </p:nvSpPr>
          <p:spPr>
            <a:xfrm>
              <a:off x="9705663"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42" name="Google Shape;42;p23"/>
            <p:cNvCxnSpPr/>
            <p:nvPr/>
          </p:nvCxnSpPr>
          <p:spPr>
            <a:xfrm>
              <a:off x="9705663" y="6453216"/>
              <a:ext cx="0" cy="189307"/>
            </a:xfrm>
            <a:prstGeom prst="straightConnector1">
              <a:avLst/>
            </a:prstGeom>
            <a:noFill/>
            <a:ln w="19050" cap="flat" cmpd="sng">
              <a:solidFill>
                <a:srgbClr val="BAAF4C"/>
              </a:solidFill>
              <a:prstDash val="solid"/>
              <a:miter lim="800000"/>
              <a:headEnd type="none" w="sm" len="sm"/>
              <a:tailEnd type="none" w="sm" len="sm"/>
            </a:ln>
          </p:spPr>
        </p:cxnSp>
      </p:grpSp>
      <p:sp>
        <p:nvSpPr>
          <p:cNvPr id="43" name="Google Shape;43;p23"/>
          <p:cNvSpPr/>
          <p:nvPr/>
        </p:nvSpPr>
        <p:spPr>
          <a:xfrm rot="10800000">
            <a:off x="7432638" y="115290"/>
            <a:ext cx="4759362" cy="1141046"/>
          </a:xfrm>
          <a:custGeom>
            <a:avLst/>
            <a:gdLst/>
            <a:ahLst/>
            <a:cxnLst/>
            <a:rect l="l" t="t" r="r" b="b"/>
            <a:pathLst>
              <a:path w="4759362" h="1141046" extrusionOk="0">
                <a:moveTo>
                  <a:pt x="4188839" y="1141046"/>
                </a:moveTo>
                <a:lnTo>
                  <a:pt x="0" y="1141046"/>
                </a:lnTo>
                <a:lnTo>
                  <a:pt x="0" y="0"/>
                </a:lnTo>
                <a:lnTo>
                  <a:pt x="4188839" y="0"/>
                </a:lnTo>
                <a:cubicBezTo>
                  <a:pt x="4503930" y="0"/>
                  <a:pt x="4759362" y="255432"/>
                  <a:pt x="4759362" y="570523"/>
                </a:cubicBezTo>
                <a:cubicBezTo>
                  <a:pt x="4759362" y="885614"/>
                  <a:pt x="4503930" y="1141046"/>
                  <a:pt x="4188839" y="1141046"/>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Google Shape;44;p23"/>
          <p:cNvSpPr/>
          <p:nvPr/>
        </p:nvSpPr>
        <p:spPr>
          <a:xfrm>
            <a:off x="11623330" y="0"/>
            <a:ext cx="568670" cy="1580298"/>
          </a:xfrm>
          <a:prstGeom prst="rect">
            <a:avLst/>
          </a:prstGeom>
          <a:blipFill rotWithShape="1">
            <a:blip r:embed="rId3" cstate="email">
              <a:alphaModFix/>
              <a:extLst>
                <a:ext uri="{28A0092B-C50C-407E-A947-70E740481C1C}">
                  <a14:useLocalDpi xmlns:a14="http://schemas.microsoft.com/office/drawing/2010/main"/>
                </a:ext>
              </a:extLst>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5" name="Google Shape;45;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cxnSp>
        <p:nvCxnSpPr>
          <p:cNvPr id="46" name="Google Shape;46;p23"/>
          <p:cNvCxnSpPr/>
          <p:nvPr/>
        </p:nvCxnSpPr>
        <p:spPr>
          <a:xfrm>
            <a:off x="6035748" y="6651150"/>
            <a:ext cx="1906807" cy="0"/>
          </a:xfrm>
          <a:prstGeom prst="straightConnector1">
            <a:avLst/>
          </a:prstGeom>
          <a:noFill/>
          <a:ln w="12700" cap="flat" cmpd="sng">
            <a:solidFill>
              <a:srgbClr val="06478B"/>
            </a:solidFill>
            <a:prstDash val="dash"/>
            <a:miter lim="800000"/>
            <a:headEnd type="none" w="sm" len="sm"/>
            <a:tailEnd type="none" w="sm" len="sm"/>
          </a:ln>
        </p:spPr>
      </p:cxnSp>
      <p:cxnSp>
        <p:nvCxnSpPr>
          <p:cNvPr id="47" name="Google Shape;47;p23"/>
          <p:cNvCxnSpPr/>
          <p:nvPr/>
        </p:nvCxnSpPr>
        <p:spPr>
          <a:xfrm>
            <a:off x="1151877" y="344522"/>
            <a:ext cx="2281643" cy="0"/>
          </a:xfrm>
          <a:prstGeom prst="straightConnector1">
            <a:avLst/>
          </a:prstGeom>
          <a:noFill/>
          <a:ln w="12700" cap="flat" cmpd="sng">
            <a:solidFill>
              <a:srgbClr val="06478B"/>
            </a:solidFill>
            <a:prstDash val="dash"/>
            <a:miter lim="800000"/>
            <a:headEnd type="none" w="sm" len="sm"/>
            <a:tailEnd type="none" w="sm" len="sm"/>
          </a:ln>
        </p:spPr>
      </p:cxnSp>
      <p:sp>
        <p:nvSpPr>
          <p:cNvPr id="48" name="Google Shape;48;p23"/>
          <p:cNvSpPr/>
          <p:nvPr/>
        </p:nvSpPr>
        <p:spPr>
          <a:xfrm rot="10800000" flipH="1">
            <a:off x="5975496" y="6590898"/>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9" name="Google Shape;49;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681333" y="300900"/>
            <a:ext cx="1117241" cy="79919"/>
          </a:xfrm>
          <a:prstGeom prst="rect">
            <a:avLst/>
          </a:prstGeom>
          <a:noFill/>
          <a:ln>
            <a:noFill/>
          </a:ln>
        </p:spPr>
      </p:pic>
      <p:pic>
        <p:nvPicPr>
          <p:cNvPr id="50" name="Google Shape;50;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459984" y="6610645"/>
            <a:ext cx="1117241" cy="79919"/>
          </a:xfrm>
          <a:prstGeom prst="rect">
            <a:avLst/>
          </a:prstGeom>
          <a:noFill/>
          <a:ln>
            <a:noFill/>
          </a:ln>
        </p:spPr>
      </p:pic>
      <p:sp>
        <p:nvSpPr>
          <p:cNvPr id="51" name="Google Shape;51;p23"/>
          <p:cNvSpPr/>
          <p:nvPr/>
        </p:nvSpPr>
        <p:spPr>
          <a:xfrm rot="10800000" flipH="1">
            <a:off x="3411223" y="289851"/>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2" name="Google Shape;52;p23"/>
          <p:cNvSpPr/>
          <p:nvPr/>
        </p:nvSpPr>
        <p:spPr>
          <a:xfrm rot="10800000" flipH="1">
            <a:off x="1058721" y="289851"/>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3" name="Google Shape;53;p23"/>
          <p:cNvSpPr/>
          <p:nvPr/>
        </p:nvSpPr>
        <p:spPr>
          <a:xfrm rot="10800000" flipH="1">
            <a:off x="7887423" y="6590898"/>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54" name="Google Shape;54;p23"/>
          <p:cNvPicPr preferRelativeResize="0"/>
          <p:nvPr/>
        </p:nvPicPr>
        <p:blipFill rotWithShape="1">
          <a:blip r:embed="rId6" cstate="email">
            <a:alphaModFix amt="67000"/>
            <a:extLst>
              <a:ext uri="{28A0092B-C50C-407E-A947-70E740481C1C}">
                <a14:useLocalDpi xmlns:a14="http://schemas.microsoft.com/office/drawing/2010/main"/>
              </a:ext>
            </a:extLst>
          </a:blip>
          <a:srcRect/>
          <a:stretch/>
        </p:blipFill>
        <p:spPr>
          <a:xfrm rot="10800000">
            <a:off x="11401851" y="4659864"/>
            <a:ext cx="790149" cy="1580298"/>
          </a:xfrm>
          <a:prstGeom prst="rect">
            <a:avLst/>
          </a:prstGeom>
          <a:noFill/>
          <a:ln>
            <a:noFill/>
          </a:ln>
        </p:spPr>
      </p:pic>
      <p:sp>
        <p:nvSpPr>
          <p:cNvPr id="55" name="Google Shape;55;p23"/>
          <p:cNvSpPr/>
          <p:nvPr/>
        </p:nvSpPr>
        <p:spPr>
          <a:xfrm>
            <a:off x="11413175" y="4559246"/>
            <a:ext cx="737831" cy="737831"/>
          </a:xfrm>
          <a:prstGeom prst="ellipse">
            <a:avLst/>
          </a:prstGeom>
          <a:solidFill>
            <a:schemeClr val="lt1">
              <a:alpha val="8392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5800">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 blanco">
  <p:cSld name="En blanco">
    <p:spTree>
      <p:nvGrpSpPr>
        <p:cNvPr id="1" name="Shape 56"/>
        <p:cNvGrpSpPr/>
        <p:nvPr/>
      </p:nvGrpSpPr>
      <p:grpSpPr>
        <a:xfrm>
          <a:off x="0" y="0"/>
          <a:ext cx="0" cy="0"/>
          <a:chOff x="0" y="0"/>
          <a:chExt cx="0" cy="0"/>
        </a:xfrm>
      </p:grpSpPr>
      <p:cxnSp>
        <p:nvCxnSpPr>
          <p:cNvPr id="57" name="Google Shape;57;p24"/>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58" name="Google Shape;58;p24"/>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59" name="Google Shape;59;p24"/>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60" name="Google Shape;60;p24"/>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61" name="Google Shape;61;p24"/>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2" name="Google Shape;62;p24"/>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 name="Google Shape;63;p24"/>
          <p:cNvSpPr/>
          <p:nvPr/>
        </p:nvSpPr>
        <p:spPr>
          <a:xfrm rot="10800000" flipH="1">
            <a:off x="11775830" y="659089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grpSp>
        <p:nvGrpSpPr>
          <p:cNvPr id="65" name="Google Shape;65;p24"/>
          <p:cNvGrpSpPr/>
          <p:nvPr/>
        </p:nvGrpSpPr>
        <p:grpSpPr>
          <a:xfrm>
            <a:off x="8505690" y="6270037"/>
            <a:ext cx="3686309" cy="555664"/>
            <a:chOff x="8505690" y="6270037"/>
            <a:chExt cx="3686309" cy="555664"/>
          </a:xfrm>
        </p:grpSpPr>
        <p:sp>
          <p:nvSpPr>
            <p:cNvPr id="66" name="Google Shape;66;p24"/>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 name="Google Shape;67;p24"/>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68" name="Google Shape;68;p24"/>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69" name="Google Shape;69;p24"/>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70" name="Google Shape;70;p2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
        <p:nvSpPr>
          <p:cNvPr id="71" name="Google Shape;71;p24"/>
          <p:cNvSpPr txBox="1">
            <a:spLocks noGrp="1"/>
          </p:cNvSpPr>
          <p:nvPr>
            <p:ph type="title"/>
          </p:nvPr>
        </p:nvSpPr>
        <p:spPr>
          <a:xfrm>
            <a:off x="1299599" y="136526"/>
            <a:ext cx="7066360" cy="113079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Calibri"/>
              <a:buNone/>
              <a:defRPr sz="3600" b="1">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24"/>
          <p:cNvSpPr txBox="1">
            <a:spLocks noGrp="1"/>
          </p:cNvSpPr>
          <p:nvPr>
            <p:ph type="body" idx="1"/>
          </p:nvPr>
        </p:nvSpPr>
        <p:spPr>
          <a:xfrm>
            <a:off x="1299598" y="1280171"/>
            <a:ext cx="10047851" cy="769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50A0E0"/>
              </a:buClr>
              <a:buSzPts val="2400"/>
              <a:buNone/>
              <a:defRPr sz="2400">
                <a:solidFill>
                  <a:srgbClr val="50A0E0"/>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ido con título">
  <p:cSld name="Contenido con título">
    <p:spTree>
      <p:nvGrpSpPr>
        <p:cNvPr id="1" name="Shape 73"/>
        <p:cNvGrpSpPr/>
        <p:nvPr/>
      </p:nvGrpSpPr>
      <p:grpSpPr>
        <a:xfrm>
          <a:off x="0" y="0"/>
          <a:ext cx="0" cy="0"/>
          <a:chOff x="0" y="0"/>
          <a:chExt cx="0" cy="0"/>
        </a:xfrm>
      </p:grpSpPr>
      <p:pic>
        <p:nvPicPr>
          <p:cNvPr id="74" name="Google Shape;74;p25" descr="Vista de un edificio&#10;&#10;Descripción generada automáticament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32684"/>
            <a:ext cx="12192000" cy="6890684"/>
          </a:xfrm>
          <a:prstGeom prst="rect">
            <a:avLst/>
          </a:prstGeom>
          <a:noFill/>
          <a:ln>
            <a:noFill/>
          </a:ln>
        </p:spPr>
      </p:pic>
      <p:sp>
        <p:nvSpPr>
          <p:cNvPr id="75" name="Google Shape;75;p25"/>
          <p:cNvSpPr/>
          <p:nvPr/>
        </p:nvSpPr>
        <p:spPr>
          <a:xfrm>
            <a:off x="-58105" y="-32684"/>
            <a:ext cx="12250105" cy="5562677"/>
          </a:xfrm>
          <a:prstGeom prst="rect">
            <a:avLst/>
          </a:prstGeom>
          <a:gradFill>
            <a:gsLst>
              <a:gs pos="0">
                <a:srgbClr val="06478B"/>
              </a:gs>
              <a:gs pos="23000">
                <a:srgbClr val="468EC8">
                  <a:alpha val="0"/>
                </a:srgbClr>
              </a:gs>
              <a:gs pos="43000">
                <a:srgbClr val="0D0619">
                  <a:alpha val="66666"/>
                </a:srgbClr>
              </a:gs>
              <a:gs pos="62000">
                <a:srgbClr val="0F1A33">
                  <a:alpha val="46666"/>
                </a:srgbClr>
              </a:gs>
              <a:gs pos="85000">
                <a:srgbClr val="102641"/>
              </a:gs>
              <a:gs pos="98000">
                <a:srgbClr val="0D0619">
                  <a:alpha val="78823"/>
                </a:srgbClr>
              </a:gs>
              <a:gs pos="100000">
                <a:srgbClr val="0D0619">
                  <a:alpha val="78823"/>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76" name="Google Shape;76;p2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623" y="5316182"/>
            <a:ext cx="12264188" cy="676275"/>
          </a:xfrm>
          <a:prstGeom prst="rect">
            <a:avLst/>
          </a:prstGeom>
          <a:noFill/>
          <a:ln>
            <a:noFill/>
          </a:ln>
        </p:spPr>
      </p:pic>
      <p:sp>
        <p:nvSpPr>
          <p:cNvPr id="77" name="Google Shape;77;p25"/>
          <p:cNvSpPr/>
          <p:nvPr/>
        </p:nvSpPr>
        <p:spPr>
          <a:xfrm flipH="1">
            <a:off x="-58105" y="5125454"/>
            <a:ext cx="12297730" cy="1732546"/>
          </a:xfrm>
          <a:custGeom>
            <a:avLst/>
            <a:gdLst/>
            <a:ahLst/>
            <a:cxnLst/>
            <a:rect l="l" t="t" r="r" b="b"/>
            <a:pathLst>
              <a:path w="12258902" h="1860884" extrusionOk="0">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25"/>
          <p:cNvSpPr txBox="1">
            <a:spLocks noGrp="1"/>
          </p:cNvSpPr>
          <p:nvPr>
            <p:ph type="ctrTitle"/>
          </p:nvPr>
        </p:nvSpPr>
        <p:spPr>
          <a:xfrm>
            <a:off x="289933" y="344350"/>
            <a:ext cx="6325906"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lvl1pPr lvl="0" algn="l">
              <a:lnSpc>
                <a:spcPct val="56000"/>
              </a:lnSpc>
              <a:spcBef>
                <a:spcPts val="0"/>
              </a:spcBef>
              <a:spcAft>
                <a:spcPts val="0"/>
              </a:spcAft>
              <a:buClr>
                <a:srgbClr val="50A0E0"/>
              </a:buClr>
              <a:buSzPts val="10000"/>
              <a:buFont typeface="Arial"/>
              <a:buNone/>
              <a:defRPr sz="10000" b="1">
                <a:solidFill>
                  <a:srgbClr val="50A0E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9" name="Google Shape;79;p2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5778" y="5595436"/>
            <a:ext cx="4983270" cy="1013912"/>
          </a:xfrm>
          <a:prstGeom prst="rect">
            <a:avLst/>
          </a:prstGeom>
          <a:noFill/>
          <a:ln>
            <a:noFill/>
          </a:ln>
        </p:spPr>
      </p:pic>
      <p:pic>
        <p:nvPicPr>
          <p:cNvPr id="80" name="Google Shape;80;p2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13225" y="4615297"/>
            <a:ext cx="1525504" cy="1525504"/>
          </a:xfrm>
          <a:prstGeom prst="rect">
            <a:avLst/>
          </a:prstGeom>
          <a:noFill/>
          <a:ln>
            <a:noFill/>
          </a:ln>
        </p:spPr>
      </p:pic>
      <p:sp>
        <p:nvSpPr>
          <p:cNvPr id="81" name="Google Shape;81;p25"/>
          <p:cNvSpPr txBox="1"/>
          <p:nvPr/>
        </p:nvSpPr>
        <p:spPr>
          <a:xfrm>
            <a:off x="9614956" y="6140801"/>
            <a:ext cx="2299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i="1">
                <a:solidFill>
                  <a:srgbClr val="50A0E0"/>
                </a:solidFill>
                <a:latin typeface="Lato"/>
                <a:ea typeface="Lato"/>
                <a:cs typeface="Lato"/>
                <a:sym typeface="Lato"/>
              </a:rPr>
              <a:t>www.esdegue.edu.co</a:t>
            </a:r>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Imagen con título">
  <p:cSld name="1_Imagen con título">
    <p:spTree>
      <p:nvGrpSpPr>
        <p:cNvPr id="1" name="Shape 82"/>
        <p:cNvGrpSpPr/>
        <p:nvPr/>
      </p:nvGrpSpPr>
      <p:grpSpPr>
        <a:xfrm>
          <a:off x="0" y="0"/>
          <a:ext cx="0" cy="0"/>
          <a:chOff x="0" y="0"/>
          <a:chExt cx="0" cy="0"/>
        </a:xfrm>
      </p:grpSpPr>
      <p:pic>
        <p:nvPicPr>
          <p:cNvPr id="83" name="Google Shape;83;p2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0" y="60690"/>
            <a:ext cx="3343524" cy="239171"/>
          </a:xfrm>
          <a:prstGeom prst="rect">
            <a:avLst/>
          </a:prstGeom>
          <a:noFill/>
          <a:ln>
            <a:noFill/>
          </a:ln>
        </p:spPr>
      </p:pic>
      <p:sp>
        <p:nvSpPr>
          <p:cNvPr id="84" name="Google Shape;84;p26"/>
          <p:cNvSpPr/>
          <p:nvPr/>
        </p:nvSpPr>
        <p:spPr>
          <a:xfrm rot="10800000">
            <a:off x="-1974851" y="126523"/>
            <a:ext cx="6082406" cy="916845"/>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88" name="Google Shape;88;p26"/>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89" name="Google Shape;89;p26"/>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90" name="Google Shape;90;p26"/>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91" name="Google Shape;91;p2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92" name="Google Shape;92;p26"/>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26"/>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94" name="Google Shape;94;p26"/>
          <p:cNvGrpSpPr/>
          <p:nvPr/>
        </p:nvGrpSpPr>
        <p:grpSpPr>
          <a:xfrm>
            <a:off x="8505690" y="6270037"/>
            <a:ext cx="3686309" cy="555664"/>
            <a:chOff x="8505690" y="6270037"/>
            <a:chExt cx="3686309" cy="555664"/>
          </a:xfrm>
        </p:grpSpPr>
        <p:sp>
          <p:nvSpPr>
            <p:cNvPr id="95" name="Google Shape;95;p26"/>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26"/>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97" name="Google Shape;97;p26"/>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98" name="Google Shape;98;p26"/>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99" name="Google Shape;99;p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
        <p:nvSpPr>
          <p:cNvPr id="100" name="Google Shape;100;p26"/>
          <p:cNvSpPr txBox="1"/>
          <p:nvPr/>
        </p:nvSpPr>
        <p:spPr>
          <a:xfrm>
            <a:off x="2403566" y="3920135"/>
            <a:ext cx="7685117"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dk1"/>
                </a:solidFill>
                <a:latin typeface="Arial"/>
                <a:ea typeface="Arial"/>
                <a:cs typeface="Arial"/>
                <a:sym typeface="Arial"/>
              </a:rPr>
              <a:t>La </a:t>
            </a:r>
            <a:r>
              <a:rPr lang="es-CO" sz="1800" b="1" i="1">
                <a:solidFill>
                  <a:schemeClr val="dk1"/>
                </a:solidFill>
                <a:latin typeface="Arial"/>
                <a:ea typeface="Arial"/>
                <a:cs typeface="Arial"/>
                <a:sym typeface="Arial"/>
              </a:rPr>
              <a:t>Escuela Superior de Guerra “General Rafael Reyes Prieto” </a:t>
            </a:r>
            <a:r>
              <a:rPr lang="es-CO" sz="1800">
                <a:solidFill>
                  <a:schemeClr val="dk1"/>
                </a:solidFill>
                <a:latin typeface="Arial"/>
                <a:ea typeface="Arial"/>
                <a:cs typeface="Arial"/>
                <a:sym typeface="Arial"/>
              </a:rPr>
              <a:t>está certificada bajo las normas internacionales </a:t>
            </a:r>
            <a:r>
              <a:rPr lang="es-CO" sz="1800" b="1">
                <a:solidFill>
                  <a:schemeClr val="dk1"/>
                </a:solidFill>
                <a:latin typeface="Arial"/>
                <a:ea typeface="Arial"/>
                <a:cs typeface="Arial"/>
                <a:sym typeface="Arial"/>
              </a:rPr>
              <a:t>ISO 9001:2015 </a:t>
            </a:r>
            <a:r>
              <a:rPr lang="es-CO" sz="1800">
                <a:solidFill>
                  <a:schemeClr val="dk1"/>
                </a:solidFill>
                <a:latin typeface="Arial"/>
                <a:ea typeface="Arial"/>
                <a:cs typeface="Arial"/>
                <a:sym typeface="Arial"/>
              </a:rPr>
              <a:t>e </a:t>
            </a:r>
            <a:r>
              <a:rPr lang="es-CO" sz="1800" b="1">
                <a:solidFill>
                  <a:schemeClr val="dk1"/>
                </a:solidFill>
                <a:latin typeface="Arial"/>
                <a:ea typeface="Arial"/>
                <a:cs typeface="Arial"/>
                <a:sym typeface="Arial"/>
              </a:rPr>
              <a:t>ISO 21001:2018.</a:t>
            </a:r>
            <a:endParaRPr sz="1800" b="1">
              <a:solidFill>
                <a:schemeClr val="dk1"/>
              </a:solidFill>
              <a:latin typeface="Arial"/>
              <a:ea typeface="Arial"/>
              <a:cs typeface="Arial"/>
              <a:sym typeface="Arial"/>
            </a:endParaRPr>
          </a:p>
        </p:txBody>
      </p:sp>
      <p:grpSp>
        <p:nvGrpSpPr>
          <p:cNvPr id="101" name="Google Shape;101;p26"/>
          <p:cNvGrpSpPr/>
          <p:nvPr/>
        </p:nvGrpSpPr>
        <p:grpSpPr>
          <a:xfrm>
            <a:off x="4293764" y="2188507"/>
            <a:ext cx="3531220" cy="1702097"/>
            <a:chOff x="2528154" y="2188507"/>
            <a:chExt cx="3531220" cy="1702097"/>
          </a:xfrm>
        </p:grpSpPr>
        <p:pic>
          <p:nvPicPr>
            <p:cNvPr id="102" name="Google Shape;102;p26" descr="CERTIFICADO ISO 9001:2015 BUREAU VERITAS – JAR | Ildefonso Rosa Ramírez e  Hijos S.L."/>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528154" y="2188507"/>
              <a:ext cx="3531220" cy="1702097"/>
            </a:xfrm>
            <a:prstGeom prst="rect">
              <a:avLst/>
            </a:prstGeom>
            <a:noFill/>
            <a:ln>
              <a:noFill/>
            </a:ln>
          </p:spPr>
        </p:pic>
        <p:pic>
          <p:nvPicPr>
            <p:cNvPr id="103" name="Google Shape;103;p26" descr="CERTIFICADO ISO 9001:2015 BUREAU VERITAS – JAR | Ildefonso Rosa Ramírez e  Hijos S.L."/>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746512" y="2471437"/>
              <a:ext cx="1121614" cy="406935"/>
            </a:xfrm>
            <a:prstGeom prst="rect">
              <a:avLst/>
            </a:prstGeom>
            <a:noFill/>
            <a:ln>
              <a:noFill/>
            </a:ln>
          </p:spPr>
        </p:pic>
        <p:pic>
          <p:nvPicPr>
            <p:cNvPr id="104" name="Google Shape;104;p26"/>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2738561" y="2707278"/>
              <a:ext cx="1198704" cy="230588"/>
            </a:xfrm>
            <a:prstGeom prst="rect">
              <a:avLst/>
            </a:prstGeom>
            <a:noFill/>
            <a:ln>
              <a:noFill/>
            </a:ln>
          </p:spPr>
        </p:pic>
      </p:grpSp>
      <p:pic>
        <p:nvPicPr>
          <p:cNvPr id="105" name="Google Shape;105;p2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36195" y="222027"/>
            <a:ext cx="2213453" cy="7099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Contenido con título">
  <p:cSld name="1_Contenido con título">
    <p:spTree>
      <p:nvGrpSpPr>
        <p:cNvPr id="1" name="Shape 106"/>
        <p:cNvGrpSpPr/>
        <p:nvPr/>
      </p:nvGrpSpPr>
      <p:grpSpPr>
        <a:xfrm>
          <a:off x="0" y="0"/>
          <a:ext cx="0" cy="0"/>
          <a:chOff x="0" y="0"/>
          <a:chExt cx="0" cy="0"/>
        </a:xfrm>
      </p:grpSpPr>
      <p:pic>
        <p:nvPicPr>
          <p:cNvPr id="107" name="Google Shape;107;p27" descr="Vista de un edificio&#10;&#10;Descripción generada automáticamente"/>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 y="-32684"/>
            <a:ext cx="12192000" cy="6890684"/>
          </a:xfrm>
          <a:prstGeom prst="rect">
            <a:avLst/>
          </a:prstGeom>
          <a:noFill/>
          <a:ln>
            <a:noFill/>
          </a:ln>
        </p:spPr>
      </p:pic>
      <p:sp>
        <p:nvSpPr>
          <p:cNvPr id="108" name="Google Shape;108;p27"/>
          <p:cNvSpPr/>
          <p:nvPr/>
        </p:nvSpPr>
        <p:spPr>
          <a:xfrm>
            <a:off x="-58105" y="-32684"/>
            <a:ext cx="12250105" cy="5562677"/>
          </a:xfrm>
          <a:prstGeom prst="rect">
            <a:avLst/>
          </a:prstGeom>
          <a:gradFill>
            <a:gsLst>
              <a:gs pos="0">
                <a:srgbClr val="06478B"/>
              </a:gs>
              <a:gs pos="23000">
                <a:srgbClr val="468EC8">
                  <a:alpha val="0"/>
                </a:srgbClr>
              </a:gs>
              <a:gs pos="43000">
                <a:srgbClr val="0D0619">
                  <a:alpha val="66666"/>
                </a:srgbClr>
              </a:gs>
              <a:gs pos="62000">
                <a:srgbClr val="0F1A33">
                  <a:alpha val="46666"/>
                </a:srgbClr>
              </a:gs>
              <a:gs pos="85000">
                <a:srgbClr val="102641"/>
              </a:gs>
              <a:gs pos="98000">
                <a:srgbClr val="0D0619">
                  <a:alpha val="78823"/>
                </a:srgbClr>
              </a:gs>
              <a:gs pos="100000">
                <a:srgbClr val="0D0619">
                  <a:alpha val="78823"/>
                </a:srgbClr>
              </a:gs>
            </a:gsLst>
            <a:path path="circle">
              <a:fillToRect l="100000" b="100000"/>
            </a:path>
            <a:tileRect t="-100000" r="-10000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09" name="Google Shape;109;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623" y="5316182"/>
            <a:ext cx="12264188" cy="676275"/>
          </a:xfrm>
          <a:prstGeom prst="rect">
            <a:avLst/>
          </a:prstGeom>
          <a:noFill/>
          <a:ln>
            <a:noFill/>
          </a:ln>
        </p:spPr>
      </p:pic>
      <p:sp>
        <p:nvSpPr>
          <p:cNvPr id="110" name="Google Shape;110;p27"/>
          <p:cNvSpPr/>
          <p:nvPr/>
        </p:nvSpPr>
        <p:spPr>
          <a:xfrm flipH="1">
            <a:off x="-58105" y="5125454"/>
            <a:ext cx="12297730" cy="1732546"/>
          </a:xfrm>
          <a:custGeom>
            <a:avLst/>
            <a:gdLst/>
            <a:ahLst/>
            <a:cxnLst/>
            <a:rect l="l" t="t" r="r" b="b"/>
            <a:pathLst>
              <a:path w="12258902" h="1860884" extrusionOk="0">
                <a:moveTo>
                  <a:pt x="776" y="0"/>
                </a:moveTo>
                <a:lnTo>
                  <a:pt x="12258902" y="569494"/>
                </a:lnTo>
                <a:lnTo>
                  <a:pt x="12258902" y="1852863"/>
                </a:lnTo>
                <a:lnTo>
                  <a:pt x="771" y="1860884"/>
                </a:lnTo>
                <a:cubicBezTo>
                  <a:pt x="-1903" y="1243263"/>
                  <a:pt x="3450" y="617621"/>
                  <a:pt x="776"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27"/>
          <p:cNvSpPr txBox="1">
            <a:spLocks noGrp="1"/>
          </p:cNvSpPr>
          <p:nvPr>
            <p:ph type="ctrTitle"/>
          </p:nvPr>
        </p:nvSpPr>
        <p:spPr>
          <a:xfrm>
            <a:off x="289933" y="344350"/>
            <a:ext cx="6325906"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lvl1pPr lvl="0" algn="l">
              <a:lnSpc>
                <a:spcPct val="56000"/>
              </a:lnSpc>
              <a:spcBef>
                <a:spcPts val="0"/>
              </a:spcBef>
              <a:spcAft>
                <a:spcPts val="0"/>
              </a:spcAft>
              <a:buClr>
                <a:srgbClr val="50A0E0"/>
              </a:buClr>
              <a:buSzPts val="10000"/>
              <a:buFont typeface="Arial"/>
              <a:buNone/>
              <a:defRPr sz="10000" b="1">
                <a:solidFill>
                  <a:srgbClr val="50A0E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12" name="Google Shape;112;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5778" y="5595436"/>
            <a:ext cx="4983270" cy="1013912"/>
          </a:xfrm>
          <a:prstGeom prst="rect">
            <a:avLst/>
          </a:prstGeom>
          <a:noFill/>
          <a:ln>
            <a:noFill/>
          </a:ln>
        </p:spPr>
      </p:pic>
      <p:pic>
        <p:nvPicPr>
          <p:cNvPr id="113" name="Google Shape;113;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9913225" y="4615297"/>
            <a:ext cx="1525504" cy="1525504"/>
          </a:xfrm>
          <a:prstGeom prst="rect">
            <a:avLst/>
          </a:prstGeom>
          <a:noFill/>
          <a:ln>
            <a:noFill/>
          </a:ln>
        </p:spPr>
      </p:pic>
      <p:sp>
        <p:nvSpPr>
          <p:cNvPr id="114" name="Google Shape;114;p27"/>
          <p:cNvSpPr txBox="1"/>
          <p:nvPr/>
        </p:nvSpPr>
        <p:spPr>
          <a:xfrm>
            <a:off x="9614956" y="6140801"/>
            <a:ext cx="22998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b="1" i="1">
                <a:solidFill>
                  <a:srgbClr val="50A0E0"/>
                </a:solidFill>
                <a:latin typeface="Lato"/>
                <a:ea typeface="Lato"/>
                <a:cs typeface="Lato"/>
                <a:sym typeface="Lato"/>
              </a:rPr>
              <a:t>www.esdegue.edu.co</a:t>
            </a:r>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15"/>
        <p:cNvGrpSpPr/>
        <p:nvPr/>
      </p:nvGrpSpPr>
      <p:grpSpPr>
        <a:xfrm>
          <a:off x="0" y="0"/>
          <a:ext cx="0" cy="0"/>
          <a:chOff x="0" y="0"/>
          <a:chExt cx="0" cy="0"/>
        </a:xfrm>
      </p:grpSpPr>
      <p:sp>
        <p:nvSpPr>
          <p:cNvPr id="116" name="Google Shape;116;p2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118" name="Google Shape;11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121" name="Google Shape;121;p28"/>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22" name="Google Shape;122;p28"/>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23" name="Google Shape;123;p28"/>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124" name="Google Shape;124;p2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25" name="Google Shape;125;p28"/>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28"/>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27" name="Google Shape;127;p28"/>
          <p:cNvGrpSpPr/>
          <p:nvPr/>
        </p:nvGrpSpPr>
        <p:grpSpPr>
          <a:xfrm>
            <a:off x="8505690" y="6270037"/>
            <a:ext cx="3686309" cy="555664"/>
            <a:chOff x="8505690" y="6270037"/>
            <a:chExt cx="3686309" cy="555664"/>
          </a:xfrm>
        </p:grpSpPr>
        <p:sp>
          <p:nvSpPr>
            <p:cNvPr id="128" name="Google Shape;128;p28"/>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28"/>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130" name="Google Shape;130;p28"/>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131" name="Google Shape;131;p28"/>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132" name="Google Shape;132;p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3"/>
        <p:cNvGrpSpPr/>
        <p:nvPr/>
      </p:nvGrpSpPr>
      <p:grpSpPr>
        <a:xfrm>
          <a:off x="0" y="0"/>
          <a:ext cx="0" cy="0"/>
          <a:chOff x="0" y="0"/>
          <a:chExt cx="0" cy="0"/>
        </a:xfrm>
      </p:grpSpPr>
      <p:sp>
        <p:nvSpPr>
          <p:cNvPr id="134" name="Google Shape;134;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2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2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140" name="Google Shape;140;p29"/>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41" name="Google Shape;141;p29"/>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42" name="Google Shape;142;p29"/>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143" name="Google Shape;143;p2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44" name="Google Shape;144;p29"/>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29"/>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46" name="Google Shape;146;p29"/>
          <p:cNvGrpSpPr/>
          <p:nvPr/>
        </p:nvGrpSpPr>
        <p:grpSpPr>
          <a:xfrm>
            <a:off x="8505690" y="6270037"/>
            <a:ext cx="3686309" cy="555664"/>
            <a:chOff x="8505690" y="6270037"/>
            <a:chExt cx="3686309" cy="555664"/>
          </a:xfrm>
        </p:grpSpPr>
        <p:sp>
          <p:nvSpPr>
            <p:cNvPr id="147" name="Google Shape;147;p29"/>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29"/>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149" name="Google Shape;149;p29"/>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150" name="Google Shape;150;p29"/>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151" name="Google Shape;151;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52"/>
        <p:cNvGrpSpPr/>
        <p:nvPr/>
      </p:nvGrpSpPr>
      <p:grpSpPr>
        <a:xfrm>
          <a:off x="0" y="0"/>
          <a:ext cx="0" cy="0"/>
          <a:chOff x="0" y="0"/>
          <a:chExt cx="0" cy="0"/>
        </a:xfrm>
      </p:grpSpPr>
      <p:sp>
        <p:nvSpPr>
          <p:cNvPr id="153" name="Google Shape;153;p3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3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5" name="Google Shape;155;p3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7" name="Google Shape;157;p3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8" name="Google Shape;15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O"/>
              <a:t>‹Nº›</a:t>
            </a:fld>
            <a:endParaRPr/>
          </a:p>
        </p:txBody>
      </p:sp>
      <p:cxnSp>
        <p:nvCxnSpPr>
          <p:cNvPr id="161" name="Google Shape;161;p30"/>
          <p:cNvCxnSpPr/>
          <p:nvPr/>
        </p:nvCxnSpPr>
        <p:spPr>
          <a:xfrm>
            <a:off x="295666" y="6645568"/>
            <a:ext cx="11480164" cy="0"/>
          </a:xfrm>
          <a:prstGeom prst="straightConnector1">
            <a:avLst/>
          </a:prstGeom>
          <a:noFill/>
          <a:ln w="12700" cap="flat" cmpd="sng">
            <a:solidFill>
              <a:srgbClr val="06478B"/>
            </a:solidFill>
            <a:prstDash val="dash"/>
            <a:miter lim="800000"/>
            <a:headEnd type="none" w="sm" len="sm"/>
            <a:tailEnd type="none" w="sm" len="sm"/>
          </a:ln>
        </p:spPr>
      </p:cxnSp>
      <p:sp>
        <p:nvSpPr>
          <p:cNvPr id="162" name="Google Shape;162;p30"/>
          <p:cNvSpPr/>
          <p:nvPr/>
        </p:nvSpPr>
        <p:spPr>
          <a:xfrm rot="10800000" flipH="1">
            <a:off x="202510" y="6590897"/>
            <a:ext cx="120504" cy="120504"/>
          </a:xfrm>
          <a:prstGeom prst="rect">
            <a:avLst/>
          </a:prstGeom>
          <a:solidFill>
            <a:srgbClr val="BAAF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cxnSp>
        <p:nvCxnSpPr>
          <p:cNvPr id="163" name="Google Shape;163;p30"/>
          <p:cNvCxnSpPr/>
          <p:nvPr/>
        </p:nvCxnSpPr>
        <p:spPr>
          <a:xfrm>
            <a:off x="8365959" y="146599"/>
            <a:ext cx="3473700" cy="0"/>
          </a:xfrm>
          <a:prstGeom prst="straightConnector1">
            <a:avLst/>
          </a:prstGeom>
          <a:noFill/>
          <a:ln w="12700" cap="flat" cmpd="sng">
            <a:solidFill>
              <a:srgbClr val="06478B"/>
            </a:solidFill>
            <a:prstDash val="dash"/>
            <a:miter lim="800000"/>
            <a:headEnd type="none" w="sm" len="sm"/>
            <a:tailEnd type="none" w="sm" len="sm"/>
          </a:ln>
        </p:spPr>
      </p:cxnSp>
      <p:pic>
        <p:nvPicPr>
          <p:cNvPr id="164" name="Google Shape;164;p3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944501" y="6637194"/>
            <a:ext cx="3247500" cy="232302"/>
          </a:xfrm>
          <a:prstGeom prst="rect">
            <a:avLst/>
          </a:prstGeom>
          <a:noFill/>
          <a:ln>
            <a:noFill/>
          </a:ln>
        </p:spPr>
      </p:pic>
      <p:sp>
        <p:nvSpPr>
          <p:cNvPr id="165" name="Google Shape;165;p30"/>
          <p:cNvSpPr/>
          <p:nvPr/>
        </p:nvSpPr>
        <p:spPr>
          <a:xfrm rot="10800000" flipH="1">
            <a:off x="11775830" y="86347"/>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30"/>
          <p:cNvSpPr/>
          <p:nvPr/>
        </p:nvSpPr>
        <p:spPr>
          <a:xfrm rot="10800000" flipH="1">
            <a:off x="1179095" y="176242"/>
            <a:ext cx="120504" cy="120504"/>
          </a:xfrm>
          <a:prstGeom prst="rect">
            <a:avLst/>
          </a:prstGeom>
          <a:solidFill>
            <a:srgbClr val="06478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167" name="Google Shape;167;p30"/>
          <p:cNvGrpSpPr/>
          <p:nvPr/>
        </p:nvGrpSpPr>
        <p:grpSpPr>
          <a:xfrm>
            <a:off x="8505690" y="6270037"/>
            <a:ext cx="3686309" cy="555664"/>
            <a:chOff x="8505690" y="6270037"/>
            <a:chExt cx="3686309" cy="555664"/>
          </a:xfrm>
        </p:grpSpPr>
        <p:sp>
          <p:nvSpPr>
            <p:cNvPr id="168" name="Google Shape;168;p30"/>
            <p:cNvSpPr/>
            <p:nvPr/>
          </p:nvSpPr>
          <p:spPr>
            <a:xfrm>
              <a:off x="8505690" y="6270037"/>
              <a:ext cx="3686309" cy="555664"/>
            </a:xfrm>
            <a:custGeom>
              <a:avLst/>
              <a:gdLst/>
              <a:ahLst/>
              <a:cxnLst/>
              <a:rect l="l" t="t" r="r" b="b"/>
              <a:pathLst>
                <a:path w="3686309" h="555664" extrusionOk="0">
                  <a:moveTo>
                    <a:pt x="277832" y="0"/>
                  </a:moveTo>
                  <a:lnTo>
                    <a:pt x="3686309" y="0"/>
                  </a:lnTo>
                  <a:lnTo>
                    <a:pt x="3686309" y="555664"/>
                  </a:lnTo>
                  <a:lnTo>
                    <a:pt x="277832" y="555664"/>
                  </a:lnTo>
                  <a:cubicBezTo>
                    <a:pt x="124390" y="555664"/>
                    <a:pt x="0" y="431274"/>
                    <a:pt x="0" y="277832"/>
                  </a:cubicBezTo>
                  <a:cubicBezTo>
                    <a:pt x="0" y="124390"/>
                    <a:pt x="124390" y="0"/>
                    <a:pt x="277832" y="0"/>
                  </a:cubicBezTo>
                  <a:close/>
                </a:path>
              </a:pathLst>
            </a:custGeom>
            <a:solidFill>
              <a:srgbClr val="0D061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30"/>
            <p:cNvSpPr txBox="1"/>
            <p:nvPr/>
          </p:nvSpPr>
          <p:spPr>
            <a:xfrm>
              <a:off x="8718300" y="6442253"/>
              <a:ext cx="1790008" cy="300457"/>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0A0E0"/>
                </a:buClr>
                <a:buSzPts val="1200"/>
                <a:buFont typeface="Arial"/>
                <a:buNone/>
              </a:pPr>
              <a:r>
                <a:rPr lang="es-CO" sz="1200">
                  <a:solidFill>
                    <a:srgbClr val="50A0E0"/>
                  </a:solidFill>
                  <a:latin typeface="Arial"/>
                  <a:ea typeface="Arial"/>
                  <a:cs typeface="Arial"/>
                  <a:sym typeface="Arial"/>
                </a:rPr>
                <a:t>Versión: 2025</a:t>
              </a:r>
              <a:endParaRPr/>
            </a:p>
          </p:txBody>
        </p:sp>
        <p:sp>
          <p:nvSpPr>
            <p:cNvPr id="170" name="Google Shape;170;p30"/>
            <p:cNvSpPr txBox="1"/>
            <p:nvPr/>
          </p:nvSpPr>
          <p:spPr>
            <a:xfrm>
              <a:off x="9787478" y="6468803"/>
              <a:ext cx="2310939" cy="300457"/>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90000"/>
                </a:lnSpc>
                <a:spcBef>
                  <a:spcPts val="0"/>
                </a:spcBef>
                <a:spcAft>
                  <a:spcPts val="0"/>
                </a:spcAft>
                <a:buClr>
                  <a:schemeClr val="lt1"/>
                </a:buClr>
                <a:buSzPct val="100000"/>
                <a:buFont typeface="Arial"/>
                <a:buNone/>
              </a:pPr>
              <a:r>
                <a:rPr lang="es-CO" sz="1200" b="1">
                  <a:solidFill>
                    <a:schemeClr val="lt1"/>
                  </a:solidFill>
                  <a:latin typeface="Arial"/>
                  <a:ea typeface="Arial"/>
                  <a:cs typeface="Arial"/>
                  <a:sym typeface="Arial"/>
                </a:rPr>
                <a:t>UNIÓN, PROYECCIÓN, LIDERAZGO</a:t>
              </a:r>
              <a:endParaRPr/>
            </a:p>
          </p:txBody>
        </p:sp>
        <p:cxnSp>
          <p:nvCxnSpPr>
            <p:cNvPr id="171" name="Google Shape;171;p30"/>
            <p:cNvCxnSpPr/>
            <p:nvPr/>
          </p:nvCxnSpPr>
          <p:spPr>
            <a:xfrm>
              <a:off x="9787478" y="6453216"/>
              <a:ext cx="0" cy="189307"/>
            </a:xfrm>
            <a:prstGeom prst="straightConnector1">
              <a:avLst/>
            </a:prstGeom>
            <a:noFill/>
            <a:ln w="19050" cap="flat" cmpd="sng">
              <a:solidFill>
                <a:srgbClr val="BAAF4C"/>
              </a:solidFill>
              <a:prstDash val="solid"/>
              <a:miter lim="800000"/>
              <a:headEnd type="none" w="sm" len="sm"/>
              <a:tailEnd type="none" w="sm" len="sm"/>
            </a:ln>
          </p:spPr>
        </p:cxnSp>
      </p:grpSp>
      <p:pic>
        <p:nvPicPr>
          <p:cNvPr id="172" name="Google Shape;172;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6" y="-26195"/>
            <a:ext cx="1073888" cy="10738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Play"/>
              <a:buNone/>
              <a:defRPr sz="44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757575"/>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757575"/>
                </a:solidFill>
                <a:latin typeface="Arial"/>
                <a:ea typeface="Arial"/>
                <a:cs typeface="Arial"/>
                <a:sym typeface="Arial"/>
              </a:defRPr>
            </a:lvl1pPr>
            <a:lvl2pPr marL="0" marR="0" lvl="1" indent="0" algn="r" rtl="0">
              <a:spcBef>
                <a:spcPts val="0"/>
              </a:spcBef>
              <a:buNone/>
              <a:defRPr sz="1200" b="0" i="0" u="none" strike="noStrike" cap="none">
                <a:solidFill>
                  <a:srgbClr val="757575"/>
                </a:solidFill>
                <a:latin typeface="Arial"/>
                <a:ea typeface="Arial"/>
                <a:cs typeface="Arial"/>
                <a:sym typeface="Arial"/>
              </a:defRPr>
            </a:lvl2pPr>
            <a:lvl3pPr marL="0" marR="0" lvl="2" indent="0" algn="r" rtl="0">
              <a:spcBef>
                <a:spcPts val="0"/>
              </a:spcBef>
              <a:buNone/>
              <a:defRPr sz="1200" b="0" i="0" u="none" strike="noStrike" cap="none">
                <a:solidFill>
                  <a:srgbClr val="757575"/>
                </a:solidFill>
                <a:latin typeface="Arial"/>
                <a:ea typeface="Arial"/>
                <a:cs typeface="Arial"/>
                <a:sym typeface="Arial"/>
              </a:defRPr>
            </a:lvl3pPr>
            <a:lvl4pPr marL="0" marR="0" lvl="3" indent="0" algn="r" rtl="0">
              <a:spcBef>
                <a:spcPts val="0"/>
              </a:spcBef>
              <a:buNone/>
              <a:defRPr sz="1200" b="0" i="0" u="none" strike="noStrike" cap="none">
                <a:solidFill>
                  <a:srgbClr val="757575"/>
                </a:solidFill>
                <a:latin typeface="Arial"/>
                <a:ea typeface="Arial"/>
                <a:cs typeface="Arial"/>
                <a:sym typeface="Arial"/>
              </a:defRPr>
            </a:lvl4pPr>
            <a:lvl5pPr marL="0" marR="0" lvl="4" indent="0" algn="r" rtl="0">
              <a:spcBef>
                <a:spcPts val="0"/>
              </a:spcBef>
              <a:buNone/>
              <a:defRPr sz="1200" b="0" i="0" u="none" strike="noStrike" cap="none">
                <a:solidFill>
                  <a:srgbClr val="757575"/>
                </a:solidFill>
                <a:latin typeface="Arial"/>
                <a:ea typeface="Arial"/>
                <a:cs typeface="Arial"/>
                <a:sym typeface="Arial"/>
              </a:defRPr>
            </a:lvl5pPr>
            <a:lvl6pPr marL="0" marR="0" lvl="5" indent="0" algn="r" rtl="0">
              <a:spcBef>
                <a:spcPts val="0"/>
              </a:spcBef>
              <a:buNone/>
              <a:defRPr sz="1200" b="0" i="0" u="none" strike="noStrike" cap="none">
                <a:solidFill>
                  <a:srgbClr val="757575"/>
                </a:solidFill>
                <a:latin typeface="Arial"/>
                <a:ea typeface="Arial"/>
                <a:cs typeface="Arial"/>
                <a:sym typeface="Arial"/>
              </a:defRPr>
            </a:lvl6pPr>
            <a:lvl7pPr marL="0" marR="0" lvl="6" indent="0" algn="r" rtl="0">
              <a:spcBef>
                <a:spcPts val="0"/>
              </a:spcBef>
              <a:buNone/>
              <a:defRPr sz="1200" b="0" i="0" u="none" strike="noStrike" cap="none">
                <a:solidFill>
                  <a:srgbClr val="757575"/>
                </a:solidFill>
                <a:latin typeface="Arial"/>
                <a:ea typeface="Arial"/>
                <a:cs typeface="Arial"/>
                <a:sym typeface="Arial"/>
              </a:defRPr>
            </a:lvl7pPr>
            <a:lvl8pPr marL="0" marR="0" lvl="7" indent="0" algn="r" rtl="0">
              <a:spcBef>
                <a:spcPts val="0"/>
              </a:spcBef>
              <a:buNone/>
              <a:defRPr sz="1200" b="0" i="0" u="none" strike="noStrike" cap="none">
                <a:solidFill>
                  <a:srgbClr val="757575"/>
                </a:solidFill>
                <a:latin typeface="Arial"/>
                <a:ea typeface="Arial"/>
                <a:cs typeface="Arial"/>
                <a:sym typeface="Arial"/>
              </a:defRPr>
            </a:lvl8pPr>
            <a:lvl9pPr marL="0" marR="0" lvl="8" indent="0" algn="r" rtl="0">
              <a:spcBef>
                <a:spcPts val="0"/>
              </a:spcBef>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Lst>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
          <p:cNvSpPr txBox="1"/>
          <p:nvPr/>
        </p:nvSpPr>
        <p:spPr>
          <a:xfrm>
            <a:off x="1691288" y="1633271"/>
            <a:ext cx="7393767" cy="2235900"/>
          </a:xfrm>
          <a:prstGeom prst="rect">
            <a:avLst/>
          </a:prstGeom>
          <a:noFill/>
          <a:ln>
            <a:noFill/>
          </a:ln>
        </p:spPr>
        <p:txBody>
          <a:bodyPr spcFirstLastPara="1" wrap="square" lIns="91425" tIns="45700" rIns="91425" bIns="45700" anchor="b" anchorCtr="0">
            <a:noAutofit/>
          </a:bodyPr>
          <a:lstStyle/>
          <a:p>
            <a:pPr>
              <a:lnSpc>
                <a:spcPct val="103703"/>
              </a:lnSpc>
              <a:buClr>
                <a:schemeClr val="lt1"/>
              </a:buClr>
              <a:buSzPts val="2160"/>
            </a:pPr>
            <a:r>
              <a:rPr lang="es-CO" sz="4000" b="1" i="0" u="none" strike="noStrike" dirty="0">
                <a:solidFill>
                  <a:srgbClr val="F0F6FC"/>
                </a:solidFill>
                <a:effectLst/>
                <a:latin typeface="-apple-system"/>
              </a:rPr>
              <a:t>Defensa en </a:t>
            </a:r>
            <a:r>
              <a:rPr lang="es-CO" sz="4000" b="1" i="0" u="none" strike="noStrike" dirty="0" err="1">
                <a:solidFill>
                  <a:srgbClr val="F0F6FC"/>
                </a:solidFill>
                <a:effectLst/>
                <a:latin typeface="-apple-system"/>
              </a:rPr>
              <a:t>Profundiadad</a:t>
            </a:r>
            <a:r>
              <a:rPr lang="es-CO" sz="4000" b="1" i="0" u="none" strike="noStrike" dirty="0">
                <a:solidFill>
                  <a:srgbClr val="F0F6FC"/>
                </a:solidFill>
                <a:effectLst/>
                <a:latin typeface="-apple-system"/>
              </a:rPr>
              <a:t>: Fortaleza Digital de "</a:t>
            </a:r>
            <a:r>
              <a:rPr lang="es-CO" sz="4000" b="1" i="0" u="none" strike="noStrike" dirty="0" err="1">
                <a:solidFill>
                  <a:srgbClr val="F0F6FC"/>
                </a:solidFill>
                <a:effectLst/>
                <a:latin typeface="-apple-system"/>
              </a:rPr>
              <a:t>TechSolutions</a:t>
            </a:r>
            <a:r>
              <a:rPr lang="es-CO" sz="4000" b="1" i="0" u="none" strike="noStrike" dirty="0">
                <a:solidFill>
                  <a:srgbClr val="F0F6FC"/>
                </a:solidFill>
                <a:effectLst/>
                <a:latin typeface="-apple-system"/>
              </a:rPr>
              <a:t> Corp.</a:t>
            </a:r>
          </a:p>
        </p:txBody>
      </p:sp>
      <p:sp>
        <p:nvSpPr>
          <p:cNvPr id="262" name="Google Shape;262;p1"/>
          <p:cNvSpPr txBox="1"/>
          <p:nvPr/>
        </p:nvSpPr>
        <p:spPr>
          <a:xfrm>
            <a:off x="637653" y="4959226"/>
            <a:ext cx="7063048" cy="96174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50A0E0"/>
              </a:buClr>
              <a:buSzPts val="2400"/>
              <a:buFont typeface="Arial"/>
              <a:buNone/>
            </a:pPr>
            <a:r>
              <a:rPr lang="es-CO" sz="1600" dirty="0">
                <a:solidFill>
                  <a:srgbClr val="50A0E0"/>
                </a:solidFill>
                <a:latin typeface="Calibri"/>
                <a:ea typeface="Calibri"/>
                <a:cs typeface="Calibri"/>
                <a:sym typeface="Calibri"/>
              </a:rPr>
              <a:t>MY. URIBE CARLOS - MY. </a:t>
            </a:r>
            <a:r>
              <a:rPr lang="es-ES" sz="1600" dirty="0">
                <a:solidFill>
                  <a:srgbClr val="50A0E0"/>
                </a:solidFill>
                <a:latin typeface="Calibri"/>
                <a:ea typeface="Calibri"/>
                <a:cs typeface="Calibri"/>
                <a:sym typeface="Calibri"/>
              </a:rPr>
              <a:t>MAHECHA ALEXANDER – CC. CONTRERAS RUBEN</a:t>
            </a:r>
            <a:endParaRPr sz="1050" dirty="0"/>
          </a:p>
          <a:p>
            <a:pPr marL="0" marR="0" lvl="0" indent="0" algn="l" rtl="0">
              <a:lnSpc>
                <a:spcPct val="90000"/>
              </a:lnSpc>
              <a:spcBef>
                <a:spcPts val="1000"/>
              </a:spcBef>
              <a:spcAft>
                <a:spcPts val="0"/>
              </a:spcAft>
              <a:buClr>
                <a:srgbClr val="50A0E0"/>
              </a:buClr>
              <a:buSzPts val="2400"/>
              <a:buFont typeface="Arial"/>
              <a:buNone/>
            </a:pPr>
            <a:r>
              <a:rPr lang="es-CO" sz="1600" dirty="0">
                <a:solidFill>
                  <a:srgbClr val="50A0E0"/>
                </a:solidFill>
                <a:latin typeface="Calibri"/>
                <a:ea typeface="Calibri"/>
                <a:cs typeface="Calibri"/>
                <a:sym typeface="Calibri"/>
              </a:rPr>
              <a:t>MY. DANIEL TORRES - MY. MARIO GÓMEZ – MY. MANUEL REY – CC. MARTÍNEZ JOHAN</a:t>
            </a:r>
          </a:p>
          <a:p>
            <a:pPr marL="0" marR="0" lvl="0" indent="0" algn="l" rtl="0">
              <a:lnSpc>
                <a:spcPct val="90000"/>
              </a:lnSpc>
              <a:spcBef>
                <a:spcPts val="1000"/>
              </a:spcBef>
              <a:spcAft>
                <a:spcPts val="0"/>
              </a:spcAft>
              <a:buClr>
                <a:srgbClr val="50A0E0"/>
              </a:buClr>
              <a:buSzPts val="2400"/>
              <a:buFont typeface="Arial"/>
              <a:buNone/>
            </a:pPr>
            <a:r>
              <a:rPr lang="es-ES" sz="1050" dirty="0"/>
              <a:t>MY.</a:t>
            </a:r>
            <a:endParaRPr sz="1050" dirty="0"/>
          </a:p>
        </p:txBody>
      </p:sp>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1" name="Picture 2">
            <a:extLst>
              <a:ext uri="{FF2B5EF4-FFF2-40B4-BE49-F238E27FC236}">
                <a16:creationId xmlns:a16="http://schemas.microsoft.com/office/drawing/2014/main" id="{9B516091-2E4D-E607-1BBA-62AF959A45C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6793" y="1040318"/>
            <a:ext cx="10907740" cy="4734278"/>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7B81E33E-1B85-21C3-E3D2-E9FD9998D853}"/>
              </a:ext>
            </a:extLst>
          </p:cNvPr>
          <p:cNvSpPr txBox="1"/>
          <p:nvPr/>
        </p:nvSpPr>
        <p:spPr>
          <a:xfrm>
            <a:off x="2706699" y="5774596"/>
            <a:ext cx="5590634" cy="430887"/>
          </a:xfrm>
          <a:prstGeom prst="rect">
            <a:avLst/>
          </a:prstGeom>
          <a:noFill/>
        </p:spPr>
        <p:txBody>
          <a:bodyPr wrap="square">
            <a:spAutoFit/>
          </a:bodyPr>
          <a:lstStyle/>
          <a:p>
            <a:r>
              <a:rPr lang="es-CO" sz="1050" dirty="0"/>
              <a:t>Fuente: https://www.conytec.com/mis-plataformas-y-sistemas-son-realmente-seguros-frente-a-cualquier-tipo-de-ataque/</a:t>
            </a:r>
          </a:p>
        </p:txBody>
      </p:sp>
    </p:spTree>
    <p:extLst>
      <p:ext uri="{BB962C8B-B14F-4D97-AF65-F5344CB8AC3E}">
        <p14:creationId xmlns:p14="http://schemas.microsoft.com/office/powerpoint/2010/main" val="2093756326"/>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C4BD878D-53EF-522D-C96E-1ECDAA47BD86}"/>
              </a:ext>
            </a:extLst>
          </p:cNvPr>
          <p:cNvSpPr txBox="1"/>
          <p:nvPr/>
        </p:nvSpPr>
        <p:spPr>
          <a:xfrm>
            <a:off x="6096000" y="998316"/>
            <a:ext cx="5915024" cy="4708981"/>
          </a:xfrm>
          <a:prstGeom prst="rect">
            <a:avLst/>
          </a:prstGeom>
          <a:noFill/>
        </p:spPr>
        <p:txBody>
          <a:bodyPr wrap="square">
            <a:spAutoFit/>
          </a:bodyPr>
          <a:lstStyle/>
          <a:p>
            <a:pPr lvl="0"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 Capas de Defensa Propuestas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3.1 Capa 1: Perímetro/Red Externa</a:t>
            </a:r>
          </a:p>
          <a:p>
            <a:pPr marL="457200" lvl="1"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NGFW (Firewall de Nueva Generación):</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Filtrado de tráfico con inspección profunda de paquetes (NIST SP 800-41).</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IDS/IPS (Sistemas de Detección/Prevención de Intrusos):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Detecta intentos de intrusión y bloquea tráfico sospechoso.</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WAF (Firewall de Aplicaciones Web):</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Filtrado HTTP para proteger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APIs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(Interfaces de Programación de Aplicaciones) y aplicaciones web ante OWASP Top 10.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DMZ (Zona Desmilitarizada):</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Contención de servicios expuestos al público, evitando que una intrusión llegue a la red interna (ISO/IEC 27033).</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Filtrado DNS (Sistema de Nombres de Dominio) y reputación IP:</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Prevención de comunicaciones maliciosas (CIS Control 9).</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algn="just"/>
            <a:endParaRPr lang="es-CO" sz="1200" b="1" kern="0" dirty="0">
              <a:effectLst/>
              <a:latin typeface="Arial" panose="020B0604020202020204" pitchFamily="34" charset="0"/>
              <a:ea typeface="Times New Roman" panose="02020603050405020304" pitchFamily="18" charset="0"/>
              <a:cs typeface="Times New Roman" panose="02020603050405020304" pitchFamily="18" charset="0"/>
            </a:endParaRPr>
          </a:p>
          <a:p>
            <a:pPr marL="49213"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9213"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9213" lvl="1"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Políticas de seguridad perimetral (segregación de DMZ, revisión de reglas de firewall periódicamente); monitoreo continuo de logs de perímetro; revisiones regulares de configuraciones de red pública; acuerdos de nivel de servicio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SLAs</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con proveedores de Internet para contingencias; procedimientos de respuesta rápida ante intrusiones detectadas.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D69B66BD-2976-7089-CFC0-6AFB129A0D6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8853" y="17610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82498546-EB54-8E85-1FDE-31352B3E6A99}"/>
              </a:ext>
            </a:extLst>
          </p:cNvPr>
          <p:cNvSpPr/>
          <p:nvPr/>
        </p:nvSpPr>
        <p:spPr>
          <a:xfrm>
            <a:off x="1982326" y="1761066"/>
            <a:ext cx="2182331" cy="79859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665539875"/>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CF142BBD-6789-919B-CE03-65C114C7BDD1}"/>
              </a:ext>
            </a:extLst>
          </p:cNvPr>
          <p:cNvSpPr txBox="1"/>
          <p:nvPr/>
        </p:nvSpPr>
        <p:spPr>
          <a:xfrm>
            <a:off x="6286499" y="1155690"/>
            <a:ext cx="5597525" cy="3785652"/>
          </a:xfrm>
          <a:prstGeom prst="rect">
            <a:avLst/>
          </a:prstGeom>
          <a:noFill/>
        </p:spPr>
        <p:txBody>
          <a:bodyPr wrap="square">
            <a:spAutoFit/>
          </a:bodyPr>
          <a:lstStyle/>
          <a:p>
            <a:pPr marL="15875"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3.2 Capa 2: Red Interna/Segmentación</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marL="4572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VLANs</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(Redes de Área Local Virtuales):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Segmentación lógica de tráfico según funciones (NIST SP 800-207).</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SDN (Red Definida por Software):</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Control programable de tráfico interno.</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ACLs</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(Listas de Control de Acceso):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Reglas para limitar tráfico entre segmentos.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NAC (Control de Acceso a la Red):</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Autenticación previa al acceso.</a:t>
            </a:r>
          </a:p>
          <a:p>
            <a:pPr marL="342900" lvl="0" indent="-342900" algn="just">
              <a:buSzPts val="1000"/>
              <a:buFont typeface="Symbol" pitchFamily="2" charset="2"/>
              <a:buChar char=""/>
              <a:tabLst>
                <a:tab pos="685800" algn="l"/>
              </a:tabLst>
            </a:pP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Políticas de segmentación de red documentadas; clasificación de activos y asignación de niveles de confianza; análisis de flujo de red para identificar comunicaciones inusuales;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pentesting</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interno y auditorías de configuración de switches y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routers</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actualización periódica de reglas de VPN y filtrado inter-sucursal. Se reduce así la capacidad de los atacantes de propagarse y filtrar datos, ya que “la segmentación de red ayuda a limitar la exposición interna […] y a contener la propagación del malware”</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2">
            <a:extLst>
              <a:ext uri="{FF2B5EF4-FFF2-40B4-BE49-F238E27FC236}">
                <a16:creationId xmlns:a16="http://schemas.microsoft.com/office/drawing/2014/main" id="{DC990385-CD5C-2EDB-0C6B-1A6F65BE65C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8853" y="17610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D8F470F6-627F-1011-2E43-F7C5F3038B63}"/>
              </a:ext>
            </a:extLst>
          </p:cNvPr>
          <p:cNvSpPr/>
          <p:nvPr/>
        </p:nvSpPr>
        <p:spPr>
          <a:xfrm>
            <a:off x="1982326" y="2590800"/>
            <a:ext cx="2182331" cy="5757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70229525"/>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CF142BBD-6789-919B-CE03-65C114C7BDD1}"/>
              </a:ext>
            </a:extLst>
          </p:cNvPr>
          <p:cNvSpPr txBox="1"/>
          <p:nvPr/>
        </p:nvSpPr>
        <p:spPr>
          <a:xfrm>
            <a:off x="6286499" y="1155690"/>
            <a:ext cx="5597525" cy="3600986"/>
          </a:xfrm>
          <a:prstGeom prst="rect">
            <a:avLst/>
          </a:prstGeom>
          <a:noFill/>
        </p:spPr>
        <p:txBody>
          <a:bodyPr wrap="square">
            <a:spAutoFit/>
          </a:bodyPr>
          <a:lstStyle/>
          <a:p>
            <a:pPr marL="49213"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3.3 Capa 3: </a:t>
            </a: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Endpoint</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/Dispositivos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9213"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9213"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marL="4572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EDR (Detección y Respuesta en el </a:t>
            </a: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Endpoint</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Amenazas en tiempo real con contención automatizada (NIST SP 800-128).</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MDM (Gestión de Dispositivos Móviles):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Control sobre configuración de equipos móviles.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Hardening</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(Endurecimiento de sistemas):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Reducción de superficie de ataque según CIS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Benchmarks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685800" algn="just"/>
            <a:endParaRPr lang="es-CO" sz="1200" b="1" kern="0" dirty="0">
              <a:effectLst/>
              <a:latin typeface="Arial" panose="020B0604020202020204" pitchFamily="34" charset="0"/>
              <a:ea typeface="Times New Roman" panose="02020603050405020304" pitchFamily="18" charset="0"/>
              <a:cs typeface="Times New Roman" panose="02020603050405020304" pitchFamily="18" charset="0"/>
            </a:endParaRPr>
          </a:p>
          <a:p>
            <a:pPr marL="100013"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00013"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00013"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Políticas de uso de dispositivos (solo software autorizado, sin permisos administrativos innecesarios); gestión de inventario de hardware/software; formación a usuarios sobre buenas prácticas de seguridad (p. ej. no descargar software de fuentes no confiables); escaneo regular de vulnerabilidades en estaciones de trabajo; uso de cuentas no-administrador para tareas diarias.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00013"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2">
            <a:extLst>
              <a:ext uri="{FF2B5EF4-FFF2-40B4-BE49-F238E27FC236}">
                <a16:creationId xmlns:a16="http://schemas.microsoft.com/office/drawing/2014/main" id="{73D2654B-8A09-16D0-B6F3-273CB900A84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976" y="18118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BA05ACFE-E7F9-8665-200A-E6943A90E29D}"/>
              </a:ext>
            </a:extLst>
          </p:cNvPr>
          <p:cNvSpPr/>
          <p:nvPr/>
        </p:nvSpPr>
        <p:spPr>
          <a:xfrm>
            <a:off x="1900649" y="3141133"/>
            <a:ext cx="2182331" cy="5757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501511926"/>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19E1F9E3-AABE-5B73-53DF-CE0E40FE75E5}"/>
              </a:ext>
            </a:extLst>
          </p:cNvPr>
          <p:cNvSpPr txBox="1"/>
          <p:nvPr/>
        </p:nvSpPr>
        <p:spPr>
          <a:xfrm>
            <a:off x="6464299" y="1492756"/>
            <a:ext cx="5432425" cy="4339650"/>
          </a:xfrm>
          <a:prstGeom prst="rect">
            <a:avLst/>
          </a:prstGeom>
          <a:noFill/>
        </p:spPr>
        <p:txBody>
          <a:bodyPr wrap="square">
            <a:spAutoFit/>
          </a:bodyPr>
          <a:lstStyle/>
          <a:p>
            <a:pPr marL="15875"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3.4 Capa 4: Aplicaciones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marL="4572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SAST/DAST (Análisis Estático/Dinámico de Seguridad):</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Identificación de vulnerabilidades (NIST SP 800-218 SSDF - Marco de Desarrollo Seguro).</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DevSecOps</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(Desarrollo Seguro en DevOps):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Seguridad desde la fase de diseño (ISO/IEC 27034).</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OAuth/SAML (Protocolos de Autenticación):</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Federación segura de identidad.</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Pentesting</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(Pruebas de Penetración):</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Validación de controles (OWASP ASVS - Estándar de Validación de Seguridad de Aplicaciones).</a:t>
            </a:r>
          </a:p>
          <a:p>
            <a:pPr marL="342900" lvl="0" indent="-342900" algn="just">
              <a:buSzPts val="1000"/>
              <a:buFont typeface="Symbol" pitchFamily="2" charset="2"/>
              <a:buChar char=""/>
              <a:tabLst>
                <a:tab pos="685800" algn="l"/>
              </a:tabLst>
            </a:pP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p>
          <a:p>
            <a:pPr marL="6858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Ciclo de desarrollo seguro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Secure</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SDLC) con revisión de código y pruebas de seguridad; proceso de gestión de parches de aplicaciones; lista blanca de aplicaciones permitidas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whitelisting</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revisiones de configuración de servidores de aplicaciones; políticas de gestión de cambios y control de versiones. Estas medidas previenen la explotación de fallos en el software de la empresa.</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2">
            <a:extLst>
              <a:ext uri="{FF2B5EF4-FFF2-40B4-BE49-F238E27FC236}">
                <a16:creationId xmlns:a16="http://schemas.microsoft.com/office/drawing/2014/main" id="{3603BE1C-E68F-22C2-61C6-E18F6E9E3B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976" y="18118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B3BF8DA8-D77E-8AB5-9330-7DDAF84467E3}"/>
              </a:ext>
            </a:extLst>
          </p:cNvPr>
          <p:cNvSpPr/>
          <p:nvPr/>
        </p:nvSpPr>
        <p:spPr>
          <a:xfrm>
            <a:off x="1951449" y="3742431"/>
            <a:ext cx="2182331" cy="5757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359708762"/>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95D6D3E9-235C-0A36-28B5-CE92233255E8}"/>
              </a:ext>
            </a:extLst>
          </p:cNvPr>
          <p:cNvSpPr txBox="1"/>
          <p:nvPr/>
        </p:nvSpPr>
        <p:spPr>
          <a:xfrm>
            <a:off x="7048499" y="1410722"/>
            <a:ext cx="4772025" cy="3416320"/>
          </a:xfrm>
          <a:prstGeom prst="rect">
            <a:avLst/>
          </a:prstGeom>
          <a:noFill/>
        </p:spPr>
        <p:txBody>
          <a:bodyPr wrap="square">
            <a:spAutoFit/>
          </a:bodyPr>
          <a:lstStyle/>
          <a:p>
            <a:pPr marL="15875"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3.5 Capa 5: Datos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marL="6858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AES (Estándar de Cifrado Avanzado):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Cifrado con AES-256 y TLS (Seguridad de la Capa de Transporte) 1.3 (ISO/IEC 27040).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DLP (Prevención de Pérdida de Datos):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Protección frente a fuga de información (NIST SP 800-111).</a:t>
            </a:r>
          </a:p>
          <a:p>
            <a:pPr lvl="0" algn="just">
              <a:buSzPts val="1000"/>
              <a:tabLst>
                <a:tab pos="685800" algn="l"/>
              </a:tabLst>
            </a:pP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p>
          <a:p>
            <a:pPr marL="15875"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Políticas de respaldo y recuperación (evaluadas y probadas regularmente); clasificación formal de la información y manejo de datos sensibles; retención mínima de datos críticos; rotación de llaves de cifrado; registro de accesos a información crítica. Mantener redundancia de datos (almacenamiento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multiregión</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réplicas) incrementa la resiliencia frente a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ransomware</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2">
            <a:extLst>
              <a:ext uri="{FF2B5EF4-FFF2-40B4-BE49-F238E27FC236}">
                <a16:creationId xmlns:a16="http://schemas.microsoft.com/office/drawing/2014/main" id="{EC3907CB-C68D-1A1C-7B31-6B2419F23C0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976" y="18118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C3B38BB-9DB8-100B-6214-6ED60DC8837E}"/>
              </a:ext>
            </a:extLst>
          </p:cNvPr>
          <p:cNvSpPr/>
          <p:nvPr/>
        </p:nvSpPr>
        <p:spPr>
          <a:xfrm>
            <a:off x="1951449" y="4269844"/>
            <a:ext cx="2182331" cy="57573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4202371668"/>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CuadroTexto 3">
            <a:extLst>
              <a:ext uri="{FF2B5EF4-FFF2-40B4-BE49-F238E27FC236}">
                <a16:creationId xmlns:a16="http://schemas.microsoft.com/office/drawing/2014/main" id="{73FC0B38-D8DE-20E9-BBD7-FFFFF8D9A441}"/>
              </a:ext>
            </a:extLst>
          </p:cNvPr>
          <p:cNvSpPr txBox="1"/>
          <p:nvPr/>
        </p:nvSpPr>
        <p:spPr>
          <a:xfrm>
            <a:off x="6349999" y="1254888"/>
            <a:ext cx="5419725" cy="3785652"/>
          </a:xfrm>
          <a:prstGeom prst="rect">
            <a:avLst/>
          </a:prstGeom>
          <a:noFill/>
        </p:spPr>
        <p:txBody>
          <a:bodyPr wrap="square">
            <a:spAutoFit/>
          </a:bodyPr>
          <a:lstStyle/>
          <a:p>
            <a:pPr marL="15875"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3.6 Capa 6: Identidad y Acceso</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marL="6858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MFA (Autenticación </a:t>
            </a: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Multifactor</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Segundo factor obligatorio (NIST SP 800-63B).</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IAM (Gestión de Identidades y Accesos):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Centralización del control de identidades.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SSO (Inicio de Sesión Único):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Simplificación y control de autenticación.</a:t>
            </a:r>
          </a:p>
          <a:p>
            <a:pPr marL="342900" lvl="0" indent="-342900" algn="just">
              <a:buSzPts val="1000"/>
              <a:buFont typeface="Symbol" pitchFamily="2" charset="2"/>
              <a:buChar char=""/>
              <a:tabLst>
                <a:tab pos="685800" algn="l"/>
              </a:tabLst>
            </a:pP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p>
          <a:p>
            <a:pPr marL="15875"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Revisión periódica de permisos (asegurando que nadie tenga accesos excesivos); políticas claras de creación y eliminación de cuentas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on</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/off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boarding</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concienciación sobre higiene de contraseñas (no compartir credenciales, uso de MFA); gestión de cuentas de servicio y de administrador separadas; capacitación en reconocimiento de ataques de ingeniería social dirigidos a robar credenciales. Según la práctica Zero Trust, “no se debe confiar por defecto en ningún usuario”</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 name="Picture 2">
            <a:extLst>
              <a:ext uri="{FF2B5EF4-FFF2-40B4-BE49-F238E27FC236}">
                <a16:creationId xmlns:a16="http://schemas.microsoft.com/office/drawing/2014/main" id="{8AAA040B-C1F9-49A4-B6FE-84F9DC3E280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976" y="18118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5" name="Triángulo 4">
            <a:extLst>
              <a:ext uri="{FF2B5EF4-FFF2-40B4-BE49-F238E27FC236}">
                <a16:creationId xmlns:a16="http://schemas.microsoft.com/office/drawing/2014/main" id="{A4D9A163-A0BE-E5BE-A132-50E704B80CBE}"/>
              </a:ext>
            </a:extLst>
          </p:cNvPr>
          <p:cNvSpPr/>
          <p:nvPr/>
        </p:nvSpPr>
        <p:spPr>
          <a:xfrm rot="6330301">
            <a:off x="563494" y="3850228"/>
            <a:ext cx="2013892" cy="2817064"/>
          </a:xfrm>
          <a:prstGeom prst="triangl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2589838"/>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2D4C6371-B201-2FDF-4AB8-0B4D1D89E77A}"/>
              </a:ext>
            </a:extLst>
          </p:cNvPr>
          <p:cNvSpPr txBox="1"/>
          <p:nvPr/>
        </p:nvSpPr>
        <p:spPr>
          <a:xfrm>
            <a:off x="6095999" y="1428224"/>
            <a:ext cx="5775325" cy="4154984"/>
          </a:xfrm>
          <a:prstGeom prst="rect">
            <a:avLst/>
          </a:prstGeom>
          <a:noFill/>
        </p:spPr>
        <p:txBody>
          <a:bodyPr wrap="square">
            <a:spAutoFit/>
          </a:bodyPr>
          <a:lstStyle/>
          <a:p>
            <a:pPr marL="15875"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3.7 Capa 7: Operaciones y Concienciación</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Técnicas</a:t>
            </a:r>
          </a:p>
          <a:p>
            <a:pPr marL="685800"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SOC (Centro de Operaciones de Seguridad):</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Monitoreo y respuesta en tiempo real (NIST SP 800-137).</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SIEM (Gestión de Eventos e Información de Seguridad):</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Correlación y análisis de eventos.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CTI (Inteligencia de Amenazas Cibernéticas):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Anticipación de amenazas (STIX/TAXII - Estandarización de Intercambio de Información).</a:t>
            </a:r>
          </a:p>
          <a:p>
            <a:pPr marL="342900" lvl="0" indent="-342900" algn="just">
              <a:buSzPts val="1000"/>
              <a:buFont typeface="Symbol" pitchFamily="2" charset="2"/>
              <a:buChar char=""/>
              <a:tabLst>
                <a:tab pos="685800" algn="l"/>
              </a:tabLst>
            </a:pP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Medidas Administrativas</a:t>
            </a:r>
          </a:p>
          <a:p>
            <a:pPr marL="15875"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Programa de entrenamiento y ejercicios de concienciación (phishing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simulation</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capacitación periódica); auditorías y pruebas de penetración regulares (red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teams</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CTF internos); plan de respuesta a incidentes y continuidad de negocio (realizar simulacros con todo el equipo); revisión constante de políticas de seguridad y cumplimiento de estándares (ISO 27001, NIST CSF); evaluación de nuevos riesgos y tecnologías emergentes mediante informes de inteligencia de amenazas y participación en comunidades de seguridad. Según diversos expertos, la mejora continua de la estrategia de defensa (incorporando lecciones de incidentes previos) es esencial</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Picture 2">
            <a:extLst>
              <a:ext uri="{FF2B5EF4-FFF2-40B4-BE49-F238E27FC236}">
                <a16:creationId xmlns:a16="http://schemas.microsoft.com/office/drawing/2014/main" id="{A14BDCE5-AE6C-E89A-1D84-BC4F940F45F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7976" y="1811866"/>
            <a:ext cx="5469279" cy="3962729"/>
          </a:xfrm>
          <a:prstGeom prst="rect">
            <a:avLst/>
          </a:prstGeom>
          <a:noFill/>
          <a:extLst>
            <a:ext uri="{909E8E84-426E-40DD-AFC4-6F175D3DCCD1}">
              <a14:hiddenFill xmlns:a14="http://schemas.microsoft.com/office/drawing/2010/main">
                <a:solidFill>
                  <a:srgbClr val="FFFFFF"/>
                </a:solidFill>
              </a14:hiddenFill>
            </a:ext>
          </a:extLst>
        </p:spPr>
      </p:pic>
      <p:sp>
        <p:nvSpPr>
          <p:cNvPr id="8" name="Triángulo 7">
            <a:extLst>
              <a:ext uri="{FF2B5EF4-FFF2-40B4-BE49-F238E27FC236}">
                <a16:creationId xmlns:a16="http://schemas.microsoft.com/office/drawing/2014/main" id="{ED81C951-157F-F0FB-FB87-A03F050F0C55}"/>
              </a:ext>
            </a:extLst>
          </p:cNvPr>
          <p:cNvSpPr/>
          <p:nvPr/>
        </p:nvSpPr>
        <p:spPr>
          <a:xfrm rot="15188926">
            <a:off x="3412122" y="3772792"/>
            <a:ext cx="1940038" cy="2993881"/>
          </a:xfrm>
          <a:prstGeom prst="triangl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9442880"/>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6" name="CuadroTexto 5">
            <a:extLst>
              <a:ext uri="{FF2B5EF4-FFF2-40B4-BE49-F238E27FC236}">
                <a16:creationId xmlns:a16="http://schemas.microsoft.com/office/drawing/2014/main" id="{7F5BDA88-15E1-D64B-7980-E0EB6BEED188}"/>
              </a:ext>
            </a:extLst>
          </p:cNvPr>
          <p:cNvSpPr txBox="1"/>
          <p:nvPr/>
        </p:nvSpPr>
        <p:spPr>
          <a:xfrm>
            <a:off x="406400" y="1071930"/>
            <a:ext cx="8239125" cy="5078313"/>
          </a:xfrm>
          <a:prstGeom prst="rect">
            <a:avLst/>
          </a:prstGeom>
          <a:noFill/>
        </p:spPr>
        <p:txBody>
          <a:bodyPr wrap="square">
            <a:spAutoFit/>
          </a:bodyPr>
          <a:lstStyle/>
          <a:p>
            <a:pPr lvl="0" algn="just"/>
            <a:r>
              <a:rPr lang="es-CO" sz="1200" b="1" dirty="0">
                <a:effectLst/>
                <a:latin typeface="Arial" panose="020B0604020202020204" pitchFamily="34" charset="0"/>
                <a:ea typeface="Times New Roman" panose="02020603050405020304" pitchFamily="18" charset="0"/>
              </a:rPr>
              <a:t>4. Respuesta al Incidente (10 de junio de 2025)</a:t>
            </a:r>
            <a:endParaRPr lang="es-CO" sz="1200" dirty="0">
              <a:effectLst/>
              <a:latin typeface="Times New Roman" panose="02020603050405020304" pitchFamily="18" charset="0"/>
              <a:ea typeface="Times New Roman" panose="02020603050405020304" pitchFamily="18" charset="0"/>
            </a:endParaRPr>
          </a:p>
          <a:p>
            <a:pPr marL="228600" algn="just"/>
            <a:r>
              <a:rPr lang="es-CO" sz="1200" dirty="0">
                <a:effectLst/>
                <a:latin typeface="Arial" panose="020B0604020202020204" pitchFamily="34" charset="0"/>
                <a:ea typeface="Times New Roman" panose="02020603050405020304" pitchFamily="18" charset="0"/>
              </a:rPr>
              <a:t> </a:t>
            </a:r>
            <a:endParaRPr lang="es-CO" sz="1200" dirty="0">
              <a:effectLst/>
              <a:latin typeface="Times New Roman" panose="02020603050405020304" pitchFamily="18" charset="0"/>
              <a:ea typeface="Times New Roman" panose="02020603050405020304" pitchFamily="18" charset="0"/>
            </a:endParaRPr>
          </a:p>
          <a:p>
            <a:pPr marL="457200" lvl="1" algn="just"/>
            <a:r>
              <a:rPr lang="es-CO" sz="1200" b="1" dirty="0">
                <a:effectLst/>
                <a:latin typeface="Arial" panose="020B0604020202020204" pitchFamily="34" charset="0"/>
                <a:ea typeface="Times New Roman" panose="02020603050405020304" pitchFamily="18" charset="0"/>
              </a:rPr>
              <a:t>4.1 Contención:</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Aislamiento de máquinas afectadas:</a:t>
            </a:r>
            <a:r>
              <a:rPr lang="es-CO" sz="1200" dirty="0">
                <a:effectLst/>
                <a:latin typeface="Arial" panose="020B0604020202020204" pitchFamily="34" charset="0"/>
                <a:ea typeface="Times New Roman" panose="02020603050405020304" pitchFamily="18" charset="0"/>
              </a:rPr>
              <a:t> Se realiza mediante políticas de red en switches y firewalls para cortar la conectividad de dispositivos sospechosos, utilizando capacidades NAC (Control de Acceso a la Red) y EDR (Detección y Respuesta en el </a:t>
            </a:r>
            <a:r>
              <a:rPr lang="es-CO" sz="1200" dirty="0" err="1">
                <a:effectLst/>
                <a:latin typeface="Arial" panose="020B0604020202020204" pitchFamily="34" charset="0"/>
                <a:ea typeface="Times New Roman" panose="02020603050405020304" pitchFamily="18" charset="0"/>
              </a:rPr>
              <a:t>Endpoint</a:t>
            </a:r>
            <a:r>
              <a:rPr lang="es-CO" sz="1200" dirty="0">
                <a:effectLst/>
                <a:latin typeface="Arial" panose="020B0604020202020204" pitchFamily="34" charset="0"/>
                <a:ea typeface="Times New Roman" panose="02020603050405020304" pitchFamily="18" charset="0"/>
              </a:rPr>
              <a:t>).</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Desactivación de cuentas sospechosas:</a:t>
            </a:r>
            <a:r>
              <a:rPr lang="es-CO" sz="1200" dirty="0">
                <a:effectLst/>
                <a:latin typeface="Arial" panose="020B0604020202020204" pitchFamily="34" charset="0"/>
                <a:ea typeface="Times New Roman" panose="02020603050405020304" pitchFamily="18" charset="0"/>
              </a:rPr>
              <a:t> IAM (Gestión de Identidades y Accesos) se usa para suspender temporalmente usuarios comprometidos, aplicando procedimientos definidos en NIST SP 800-53 IA-5 y AC-2.</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Bloqueo de conexiones externas:</a:t>
            </a:r>
            <a:r>
              <a:rPr lang="es-CO" sz="1200" dirty="0">
                <a:effectLst/>
                <a:latin typeface="Arial" panose="020B0604020202020204" pitchFamily="34" charset="0"/>
                <a:ea typeface="Times New Roman" panose="02020603050405020304" pitchFamily="18" charset="0"/>
              </a:rPr>
              <a:t> Reglas de firewall y listas negras en sistemas perimetrales (NGFW y DNS </a:t>
            </a:r>
            <a:r>
              <a:rPr lang="es-CO" sz="1200" dirty="0" err="1">
                <a:effectLst/>
                <a:latin typeface="Arial" panose="020B0604020202020204" pitchFamily="34" charset="0"/>
                <a:ea typeface="Times New Roman" panose="02020603050405020304" pitchFamily="18" charset="0"/>
              </a:rPr>
              <a:t>Filtering</a:t>
            </a:r>
            <a:r>
              <a:rPr lang="es-CO" sz="1200" dirty="0">
                <a:effectLst/>
                <a:latin typeface="Arial" panose="020B0604020202020204" pitchFamily="34" charset="0"/>
                <a:ea typeface="Times New Roman" panose="02020603050405020304" pitchFamily="18" charset="0"/>
              </a:rPr>
              <a:t>) se ajustan para cortar comunicaciones maliciosas. </a:t>
            </a:r>
            <a:r>
              <a:rPr lang="en-US" sz="1200" dirty="0" err="1">
                <a:effectLst/>
                <a:latin typeface="Arial" panose="020B0604020202020204" pitchFamily="34" charset="0"/>
                <a:ea typeface="Times New Roman" panose="02020603050405020304" pitchFamily="18" charset="0"/>
              </a:rPr>
              <a:t>Conforme</a:t>
            </a:r>
            <a:r>
              <a:rPr lang="en-US" sz="1200" dirty="0">
                <a:effectLst/>
                <a:latin typeface="Arial" panose="020B0604020202020204" pitchFamily="34" charset="0"/>
                <a:ea typeface="Times New Roman" panose="02020603050405020304" pitchFamily="18" charset="0"/>
              </a:rPr>
              <a:t> con NIST SP 800-61 Rev. 2 (Computer Security Incident Handling Guide).</a:t>
            </a:r>
            <a:endParaRPr lang="es-CO" sz="1200" dirty="0">
              <a:effectLst/>
              <a:latin typeface="Times New Roman" panose="02020603050405020304" pitchFamily="18" charset="0"/>
              <a:ea typeface="Times New Roman" panose="02020603050405020304" pitchFamily="18" charset="0"/>
            </a:endParaRPr>
          </a:p>
          <a:p>
            <a:pPr marL="457200" lvl="1" algn="just"/>
            <a:r>
              <a:rPr lang="es-CO" sz="1200" b="1" dirty="0">
                <a:effectLst/>
                <a:latin typeface="Arial" panose="020B0604020202020204" pitchFamily="34" charset="0"/>
                <a:ea typeface="Times New Roman" panose="02020603050405020304" pitchFamily="18" charset="0"/>
              </a:rPr>
              <a:t>4.2 Erradicación:</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Eliminación de malware:</a:t>
            </a:r>
            <a:r>
              <a:rPr lang="es-CO" sz="1200" dirty="0">
                <a:effectLst/>
                <a:latin typeface="Arial" panose="020B0604020202020204" pitchFamily="34" charset="0"/>
                <a:ea typeface="Times New Roman" panose="02020603050405020304" pitchFamily="18" charset="0"/>
              </a:rPr>
              <a:t> EDR y antivirus con capacidades heurísticas ejecutan análisis profundos y scripts de remediación. ISO/IEC 27035 establece estos pasos como parte del tratamiento de incidentes.</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Parches de seguridad:</a:t>
            </a:r>
            <a:r>
              <a:rPr lang="es-CO" sz="1200" dirty="0">
                <a:effectLst/>
                <a:latin typeface="Arial" panose="020B0604020202020204" pitchFamily="34" charset="0"/>
                <a:ea typeface="Times New Roman" panose="02020603050405020304" pitchFamily="18" charset="0"/>
              </a:rPr>
              <a:t> Se aplica una actualización inmediata del sistema comprometido mediante un proceso de gestión de parches documentado (NIST SP 800-40 Rev. 3).</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Revocación y recreación de credenciales:</a:t>
            </a:r>
            <a:r>
              <a:rPr lang="es-CO" sz="1200" dirty="0">
                <a:effectLst/>
                <a:latin typeface="Arial" panose="020B0604020202020204" pitchFamily="34" charset="0"/>
                <a:ea typeface="Times New Roman" panose="02020603050405020304" pitchFamily="18" charset="0"/>
              </a:rPr>
              <a:t> Uso de herramientas IAM para forzar el cambio de contraseñas e invalidar tokens activos, alineado con NIST SP 800-63B.</a:t>
            </a:r>
            <a:endParaRPr lang="es-CO" sz="1200" dirty="0">
              <a:effectLst/>
              <a:latin typeface="Times New Roman" panose="02020603050405020304" pitchFamily="18" charset="0"/>
              <a:ea typeface="Times New Roman" panose="02020603050405020304" pitchFamily="18" charset="0"/>
            </a:endParaRPr>
          </a:p>
          <a:p>
            <a:pPr marL="457200" lvl="1" algn="just"/>
            <a:r>
              <a:rPr lang="es-CO" sz="1200" b="1" dirty="0">
                <a:effectLst/>
                <a:latin typeface="Arial" panose="020B0604020202020204" pitchFamily="34" charset="0"/>
                <a:ea typeface="Times New Roman" panose="02020603050405020304" pitchFamily="18" charset="0"/>
              </a:rPr>
              <a:t>4.3 Recuperación:</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Restauración desde </a:t>
            </a:r>
            <a:r>
              <a:rPr lang="es-CO" sz="1200" b="1" dirty="0" err="1">
                <a:effectLst/>
                <a:latin typeface="Arial" panose="020B0604020202020204" pitchFamily="34" charset="0"/>
                <a:ea typeface="Times New Roman" panose="02020603050405020304" pitchFamily="18" charset="0"/>
              </a:rPr>
              <a:t>backups</a:t>
            </a:r>
            <a:r>
              <a:rPr lang="es-CO" sz="1200" b="1" dirty="0">
                <a:effectLst/>
                <a:latin typeface="Arial" panose="020B0604020202020204" pitchFamily="34" charset="0"/>
                <a:ea typeface="Times New Roman" panose="02020603050405020304" pitchFamily="18" charset="0"/>
              </a:rPr>
              <a:t> validados:</a:t>
            </a:r>
            <a:r>
              <a:rPr lang="es-CO" sz="1200" dirty="0">
                <a:effectLst/>
                <a:latin typeface="Arial" panose="020B0604020202020204" pitchFamily="34" charset="0"/>
                <a:ea typeface="Times New Roman" panose="02020603050405020304" pitchFamily="18" charset="0"/>
              </a:rPr>
              <a:t> Copias de seguridad almacenadas fuera de línea (air-</a:t>
            </a:r>
            <a:r>
              <a:rPr lang="es-CO" sz="1200" dirty="0" err="1">
                <a:effectLst/>
                <a:latin typeface="Arial" panose="020B0604020202020204" pitchFamily="34" charset="0"/>
                <a:ea typeface="Times New Roman" panose="02020603050405020304" pitchFamily="18" charset="0"/>
              </a:rPr>
              <a:t>gapped</a:t>
            </a:r>
            <a:r>
              <a:rPr lang="es-CO" sz="1200" dirty="0">
                <a:effectLst/>
                <a:latin typeface="Arial" panose="020B0604020202020204" pitchFamily="34" charset="0"/>
                <a:ea typeface="Times New Roman" panose="02020603050405020304" pitchFamily="18" charset="0"/>
              </a:rPr>
              <a:t>) se restauran según políticas BCP/DRP (NIST SP 800-34 Rev.1, ISO/IEC 27031).</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Verificación de integridad:</a:t>
            </a:r>
            <a:r>
              <a:rPr lang="es-CO" sz="1200" dirty="0">
                <a:effectLst/>
                <a:latin typeface="Arial" panose="020B0604020202020204" pitchFamily="34" charset="0"/>
                <a:ea typeface="Times New Roman" panose="02020603050405020304" pitchFamily="18" charset="0"/>
              </a:rPr>
              <a:t> Se aplican hashes criptográficos (SHA-256) para validar la autenticidad de los sistemas restaurados.</a:t>
            </a:r>
            <a:endParaRPr lang="es-CO" sz="12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dirty="0">
                <a:effectLst/>
                <a:latin typeface="Arial" panose="020B0604020202020204" pitchFamily="34" charset="0"/>
                <a:ea typeface="Times New Roman" panose="02020603050405020304" pitchFamily="18" charset="0"/>
              </a:rPr>
              <a:t>Reintegración por etapas:</a:t>
            </a:r>
            <a:r>
              <a:rPr lang="es-CO" sz="1200" dirty="0">
                <a:effectLst/>
                <a:latin typeface="Arial" panose="020B0604020202020204" pitchFamily="34" charset="0"/>
                <a:ea typeface="Times New Roman" panose="02020603050405020304" pitchFamily="18" charset="0"/>
              </a:rPr>
              <a:t> Se aplica el enfoque de zonas seguras (</a:t>
            </a:r>
            <a:r>
              <a:rPr lang="es-CO" sz="1200" dirty="0" err="1">
                <a:effectLst/>
                <a:latin typeface="Arial" panose="020B0604020202020204" pitchFamily="34" charset="0"/>
                <a:ea typeface="Times New Roman" panose="02020603050405020304" pitchFamily="18" charset="0"/>
              </a:rPr>
              <a:t>clean</a:t>
            </a:r>
            <a:r>
              <a:rPr lang="es-CO" sz="1200" dirty="0">
                <a:effectLst/>
                <a:latin typeface="Arial" panose="020B0604020202020204" pitchFamily="34" charset="0"/>
                <a:ea typeface="Times New Roman" panose="02020603050405020304" pitchFamily="18" charset="0"/>
              </a:rPr>
              <a:t> </a:t>
            </a:r>
            <a:r>
              <a:rPr lang="es-CO" sz="1200" dirty="0" err="1">
                <a:effectLst/>
                <a:latin typeface="Arial" panose="020B0604020202020204" pitchFamily="34" charset="0"/>
                <a:ea typeface="Times New Roman" panose="02020603050405020304" pitchFamily="18" charset="0"/>
              </a:rPr>
              <a:t>zone</a:t>
            </a:r>
            <a:r>
              <a:rPr lang="es-CO" sz="1200" dirty="0">
                <a:effectLst/>
                <a:latin typeface="Arial" panose="020B0604020202020204" pitchFamily="34" charset="0"/>
                <a:ea typeface="Times New Roman" panose="02020603050405020304" pitchFamily="18" charset="0"/>
              </a:rPr>
              <a:t>) para reincorporar progresivamente los sistemas, priorizando servicios críticos con base en análisis de impacto al negocio (ISO/IEC 27005).</a:t>
            </a:r>
            <a:endParaRPr lang="es-CO" sz="1200" dirty="0">
              <a:effectLst/>
              <a:latin typeface="Times New Roman" panose="02020603050405020304" pitchFamily="18" charset="0"/>
              <a:ea typeface="Times New Roman" panose="02020603050405020304" pitchFamily="18" charset="0"/>
            </a:endParaRPr>
          </a:p>
          <a:p>
            <a:pPr marL="228600" algn="just"/>
            <a:r>
              <a:rPr lang="en-US" sz="1200" b="1" dirty="0" err="1">
                <a:effectLst/>
                <a:latin typeface="Arial" panose="020B0604020202020204" pitchFamily="34" charset="0"/>
                <a:ea typeface="Times New Roman" panose="02020603050405020304" pitchFamily="18" charset="0"/>
              </a:rPr>
              <a:t>Normas</a:t>
            </a:r>
            <a:r>
              <a:rPr lang="en-US" sz="1200" b="1" dirty="0">
                <a:effectLst/>
                <a:latin typeface="Arial" panose="020B0604020202020204" pitchFamily="34" charset="0"/>
                <a:ea typeface="Times New Roman" panose="02020603050405020304" pitchFamily="18" charset="0"/>
              </a:rPr>
              <a:t>:</a:t>
            </a:r>
            <a:r>
              <a:rPr lang="en-US" sz="1200" dirty="0">
                <a:effectLst/>
                <a:latin typeface="Arial" panose="020B0604020202020204" pitchFamily="34" charset="0"/>
                <a:ea typeface="Times New Roman" panose="02020603050405020304" pitchFamily="18" charset="0"/>
              </a:rPr>
              <a:t> NIST SP 800-61 Rev. 2, NIST SP 800-40, NIST SP 800-63B, ISO/IEC 27035, 27031.</a:t>
            </a:r>
            <a:endParaRPr lang="es-CO" sz="1200" dirty="0">
              <a:effectLst/>
              <a:latin typeface="Times New Roman" panose="02020603050405020304" pitchFamily="18" charset="0"/>
              <a:ea typeface="Times New Roman" panose="02020603050405020304" pitchFamily="18" charset="0"/>
            </a:endParaRPr>
          </a:p>
        </p:txBody>
      </p:sp>
      <p:pic>
        <p:nvPicPr>
          <p:cNvPr id="2" name="Imagen 1">
            <a:extLst>
              <a:ext uri="{FF2B5EF4-FFF2-40B4-BE49-F238E27FC236}">
                <a16:creationId xmlns:a16="http://schemas.microsoft.com/office/drawing/2014/main" id="{D76F40AF-DAC3-C6C9-8819-3615DAB2F964}"/>
              </a:ext>
            </a:extLst>
          </p:cNvPr>
          <p:cNvPicPr>
            <a:picLocks noChangeAspect="1"/>
          </p:cNvPicPr>
          <p:nvPr/>
        </p:nvPicPr>
        <p:blipFill>
          <a:blip r:embed="rId2"/>
          <a:stretch>
            <a:fillRect/>
          </a:stretch>
        </p:blipFill>
        <p:spPr>
          <a:xfrm>
            <a:off x="8928100" y="1270000"/>
            <a:ext cx="2857500" cy="4516070"/>
          </a:xfrm>
          <a:prstGeom prst="rect">
            <a:avLst/>
          </a:prstGeom>
        </p:spPr>
      </p:pic>
    </p:spTree>
    <p:extLst>
      <p:ext uri="{BB962C8B-B14F-4D97-AF65-F5344CB8AC3E}">
        <p14:creationId xmlns:p14="http://schemas.microsoft.com/office/powerpoint/2010/main" val="1225719484"/>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3" name="CuadroTexto 2">
            <a:extLst>
              <a:ext uri="{FF2B5EF4-FFF2-40B4-BE49-F238E27FC236}">
                <a16:creationId xmlns:a16="http://schemas.microsoft.com/office/drawing/2014/main" id="{B26A5E80-F10D-10FE-798E-316EE3D8E768}"/>
              </a:ext>
            </a:extLst>
          </p:cNvPr>
          <p:cNvSpPr txBox="1"/>
          <p:nvPr/>
        </p:nvSpPr>
        <p:spPr>
          <a:xfrm>
            <a:off x="3237441" y="991056"/>
            <a:ext cx="8785225" cy="5262979"/>
          </a:xfrm>
          <a:prstGeom prst="rect">
            <a:avLst/>
          </a:prstGeom>
          <a:noFill/>
        </p:spPr>
        <p:txBody>
          <a:bodyPr wrap="square">
            <a:spAutoFit/>
          </a:bodyPr>
          <a:lstStyle/>
          <a:p>
            <a:pPr lvl="0" algn="just"/>
            <a:r>
              <a:rPr lang="es-CO" sz="1400" b="1" dirty="0">
                <a:effectLst/>
                <a:latin typeface="Arial" panose="020B0604020202020204" pitchFamily="34" charset="0"/>
                <a:ea typeface="Times New Roman" panose="02020603050405020304" pitchFamily="18" charset="0"/>
              </a:rPr>
              <a:t>5. Monitoreo y Mejora Continua</a:t>
            </a:r>
          </a:p>
          <a:p>
            <a:pPr lvl="0" algn="just"/>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CO" sz="1400" b="1" dirty="0">
                <a:effectLst/>
                <a:latin typeface="Arial" panose="020B0604020202020204" pitchFamily="34" charset="0"/>
                <a:ea typeface="Times New Roman" panose="02020603050405020304" pitchFamily="18" charset="0"/>
              </a:rPr>
              <a:t>Ciclo PDCA (Planificar-Hacer-Verificar-Actuar):</a:t>
            </a:r>
            <a:r>
              <a:rPr lang="es-CO" sz="1400" dirty="0">
                <a:effectLst/>
                <a:latin typeface="Arial" panose="020B0604020202020204" pitchFamily="34" charset="0"/>
                <a:ea typeface="Times New Roman" panose="02020603050405020304" pitchFamily="18" charset="0"/>
              </a:rPr>
              <a:t> Aplicado mediante un programa de gestión de seguridad documentado. Se definen objetivos de control, se implementan, se auditan (internamente con ISO/IEC 27001 A.18.2.2) y se corrigen desviaciones.</a:t>
            </a:r>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CO" sz="1400" b="1" dirty="0">
                <a:effectLst/>
                <a:latin typeface="Arial" panose="020B0604020202020204" pitchFamily="34" charset="0"/>
                <a:ea typeface="Times New Roman" panose="02020603050405020304" pitchFamily="18" charset="0"/>
              </a:rPr>
              <a:t>Auditorías periódicas:</a:t>
            </a:r>
            <a:r>
              <a:rPr lang="es-CO" sz="1400" dirty="0">
                <a:effectLst/>
                <a:latin typeface="Arial" panose="020B0604020202020204" pitchFamily="34" charset="0"/>
                <a:ea typeface="Times New Roman" panose="02020603050405020304" pitchFamily="18" charset="0"/>
              </a:rPr>
              <a:t> Se efectúan evaluaciones técnicas y de cumplimiento trimestrales, conforme con NIST CSF (Marco de Ciberseguridad) función "</a:t>
            </a:r>
            <a:r>
              <a:rPr lang="es-CO" sz="1400" dirty="0" err="1">
                <a:effectLst/>
                <a:latin typeface="Arial" panose="020B0604020202020204" pitchFamily="34" charset="0"/>
                <a:ea typeface="Times New Roman" panose="02020603050405020304" pitchFamily="18" charset="0"/>
              </a:rPr>
              <a:t>Detect</a:t>
            </a:r>
            <a:r>
              <a:rPr lang="es-CO" sz="1400" dirty="0">
                <a:effectLst/>
                <a:latin typeface="Arial" panose="020B0604020202020204" pitchFamily="34" charset="0"/>
                <a:ea typeface="Times New Roman" panose="02020603050405020304" pitchFamily="18" charset="0"/>
              </a:rPr>
              <a:t>" y control ISO/IEC 27001 A.18.2.3.</a:t>
            </a:r>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CO" sz="1400" b="1" dirty="0">
                <a:effectLst/>
                <a:latin typeface="Arial" panose="020B0604020202020204" pitchFamily="34" charset="0"/>
                <a:ea typeface="Times New Roman" panose="02020603050405020304" pitchFamily="18" charset="0"/>
              </a:rPr>
              <a:t>Ejercicios Red/Blue </a:t>
            </a:r>
            <a:r>
              <a:rPr lang="es-CO" sz="1400" b="1" dirty="0" err="1">
                <a:effectLst/>
                <a:latin typeface="Arial" panose="020B0604020202020204" pitchFamily="34" charset="0"/>
                <a:ea typeface="Times New Roman" panose="02020603050405020304" pitchFamily="18" charset="0"/>
              </a:rPr>
              <a:t>Team</a:t>
            </a:r>
            <a:r>
              <a:rPr lang="es-CO" sz="1400" b="1" dirty="0">
                <a:effectLst/>
                <a:latin typeface="Arial" panose="020B0604020202020204" pitchFamily="34" charset="0"/>
                <a:ea typeface="Times New Roman" panose="02020603050405020304" pitchFamily="18" charset="0"/>
              </a:rPr>
              <a:t>:</a:t>
            </a:r>
            <a:r>
              <a:rPr lang="es-CO" sz="1400" dirty="0">
                <a:effectLst/>
                <a:latin typeface="Arial" panose="020B0604020202020204" pitchFamily="34" charset="0"/>
                <a:ea typeface="Times New Roman" panose="02020603050405020304" pitchFamily="18" charset="0"/>
              </a:rPr>
              <a:t> Simulaciones ofensivas/defensivas con reportes post mortem documentados. </a:t>
            </a:r>
            <a:r>
              <a:rPr lang="en-US" sz="1400" dirty="0" err="1">
                <a:effectLst/>
                <a:latin typeface="Arial" panose="020B0604020202020204" pitchFamily="34" charset="0"/>
                <a:ea typeface="Times New Roman" panose="02020603050405020304" pitchFamily="18" charset="0"/>
              </a:rPr>
              <a:t>Alineado</a:t>
            </a:r>
            <a:r>
              <a:rPr lang="en-US" sz="1400" dirty="0">
                <a:effectLst/>
                <a:latin typeface="Arial" panose="020B0604020202020204" pitchFamily="34" charset="0"/>
                <a:ea typeface="Times New Roman" panose="02020603050405020304" pitchFamily="18" charset="0"/>
              </a:rPr>
              <a:t> con NIST SP 800-115 (Technical Guide to Information Security Testing).</a:t>
            </a:r>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CO" sz="1400" b="1" dirty="0">
                <a:effectLst/>
                <a:latin typeface="Arial" panose="020B0604020202020204" pitchFamily="34" charset="0"/>
                <a:ea typeface="Times New Roman" panose="02020603050405020304" pitchFamily="18" charset="0"/>
              </a:rPr>
              <a:t>Métricas de desempeño:</a:t>
            </a:r>
            <a:r>
              <a:rPr lang="es-CO" sz="1400" dirty="0">
                <a:effectLst/>
                <a:latin typeface="Arial" panose="020B0604020202020204" pitchFamily="34" charset="0"/>
                <a:ea typeface="Times New Roman" panose="02020603050405020304" pitchFamily="18" charset="0"/>
              </a:rPr>
              <a:t> Uso de </a:t>
            </a:r>
            <a:r>
              <a:rPr lang="es-CO" sz="1400" dirty="0" err="1">
                <a:effectLst/>
                <a:latin typeface="Arial" panose="020B0604020202020204" pitchFamily="34" charset="0"/>
                <a:ea typeface="Times New Roman" panose="02020603050405020304" pitchFamily="18" charset="0"/>
              </a:rPr>
              <a:t>KPIs</a:t>
            </a:r>
            <a:r>
              <a:rPr lang="es-CO" sz="1400" dirty="0">
                <a:effectLst/>
                <a:latin typeface="Arial" panose="020B0604020202020204" pitchFamily="34" charset="0"/>
                <a:ea typeface="Times New Roman" panose="02020603050405020304" pitchFamily="18" charset="0"/>
              </a:rPr>
              <a:t> (Indicadores Clave de Desempeño) y </a:t>
            </a:r>
            <a:r>
              <a:rPr lang="es-CO" sz="1400" dirty="0" err="1">
                <a:effectLst/>
                <a:latin typeface="Arial" panose="020B0604020202020204" pitchFamily="34" charset="0"/>
                <a:ea typeface="Times New Roman" panose="02020603050405020304" pitchFamily="18" charset="0"/>
              </a:rPr>
              <a:t>KRIs</a:t>
            </a:r>
            <a:r>
              <a:rPr lang="es-CO" sz="1400" dirty="0">
                <a:effectLst/>
                <a:latin typeface="Arial" panose="020B0604020202020204" pitchFamily="34" charset="0"/>
                <a:ea typeface="Times New Roman" panose="02020603050405020304" pitchFamily="18" charset="0"/>
              </a:rPr>
              <a:t> (Indicadores Clave de Riesgo) para evaluar efectividad. </a:t>
            </a:r>
            <a:r>
              <a:rPr lang="es-CO" sz="1400" dirty="0" err="1">
                <a:effectLst/>
                <a:latin typeface="Arial" panose="020B0604020202020204" pitchFamily="34" charset="0"/>
                <a:ea typeface="Times New Roman" panose="02020603050405020304" pitchFamily="18" charset="0"/>
              </a:rPr>
              <a:t>Ej</a:t>
            </a:r>
            <a:r>
              <a:rPr lang="es-CO" sz="1400" dirty="0">
                <a:effectLst/>
                <a:latin typeface="Arial" panose="020B0604020202020204" pitchFamily="34" charset="0"/>
                <a:ea typeface="Times New Roman" panose="02020603050405020304" pitchFamily="18" charset="0"/>
              </a:rPr>
              <a:t>: tiempo medio de detección (MTTD), tiempo medio de respuesta (MTTR), conforme a ISO/IEC 27004.</a:t>
            </a:r>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CO" sz="1400" b="1" dirty="0">
                <a:effectLst/>
                <a:latin typeface="Arial" panose="020B0604020202020204" pitchFamily="34" charset="0"/>
                <a:ea typeface="Times New Roman" panose="02020603050405020304" pitchFamily="18" charset="0"/>
              </a:rPr>
              <a:t>Integración de CTI e </a:t>
            </a:r>
            <a:r>
              <a:rPr lang="es-CO" sz="1400" b="1" dirty="0" err="1">
                <a:effectLst/>
                <a:latin typeface="Arial" panose="020B0604020202020204" pitchFamily="34" charset="0"/>
                <a:ea typeface="Times New Roman" panose="02020603050405020304" pitchFamily="18" charset="0"/>
              </a:rPr>
              <a:t>IoCs</a:t>
            </a:r>
            <a:r>
              <a:rPr lang="es-CO" sz="1400" b="1" dirty="0">
                <a:effectLst/>
                <a:latin typeface="Arial" panose="020B0604020202020204" pitchFamily="34" charset="0"/>
                <a:ea typeface="Times New Roman" panose="02020603050405020304" pitchFamily="18" charset="0"/>
              </a:rPr>
              <a:t>:</a:t>
            </a:r>
            <a:r>
              <a:rPr lang="es-CO" sz="1400" dirty="0">
                <a:effectLst/>
                <a:latin typeface="Arial" panose="020B0604020202020204" pitchFamily="34" charset="0"/>
                <a:ea typeface="Times New Roman" panose="02020603050405020304" pitchFamily="18" charset="0"/>
              </a:rPr>
              <a:t> Consumo de </a:t>
            </a:r>
            <a:r>
              <a:rPr lang="es-CO" sz="1400" dirty="0" err="1">
                <a:effectLst/>
                <a:latin typeface="Arial" panose="020B0604020202020204" pitchFamily="34" charset="0"/>
                <a:ea typeface="Times New Roman" panose="02020603050405020304" pitchFamily="18" charset="0"/>
              </a:rPr>
              <a:t>feeds</a:t>
            </a:r>
            <a:r>
              <a:rPr lang="es-CO" sz="1400" dirty="0">
                <a:effectLst/>
                <a:latin typeface="Arial" panose="020B0604020202020204" pitchFamily="34" charset="0"/>
                <a:ea typeface="Times New Roman" panose="02020603050405020304" pitchFamily="18" charset="0"/>
              </a:rPr>
              <a:t> STIX/TAXII para enriquecer la detección con amenazas externas. </a:t>
            </a:r>
            <a:r>
              <a:rPr lang="en-US" sz="1400" dirty="0" err="1">
                <a:effectLst/>
                <a:latin typeface="Arial" panose="020B0604020202020204" pitchFamily="34" charset="0"/>
                <a:ea typeface="Times New Roman" panose="02020603050405020304" pitchFamily="18" charset="0"/>
              </a:rPr>
              <a:t>Procesos</a:t>
            </a:r>
            <a:r>
              <a:rPr lang="en-US" sz="1400" dirty="0">
                <a:effectLst/>
                <a:latin typeface="Arial" panose="020B0604020202020204" pitchFamily="34" charset="0"/>
                <a:ea typeface="Times New Roman" panose="02020603050405020304" pitchFamily="18" charset="0"/>
              </a:rPr>
              <a:t> </a:t>
            </a:r>
            <a:r>
              <a:rPr lang="en-US" sz="1400" dirty="0" err="1">
                <a:effectLst/>
                <a:latin typeface="Arial" panose="020B0604020202020204" pitchFamily="34" charset="0"/>
                <a:ea typeface="Times New Roman" panose="02020603050405020304" pitchFamily="18" charset="0"/>
              </a:rPr>
              <a:t>respaldados</a:t>
            </a:r>
            <a:r>
              <a:rPr lang="en-US" sz="1400" dirty="0">
                <a:effectLst/>
                <a:latin typeface="Arial" panose="020B0604020202020204" pitchFamily="34" charset="0"/>
                <a:ea typeface="Times New Roman" panose="02020603050405020304" pitchFamily="18" charset="0"/>
              </a:rPr>
              <a:t> </a:t>
            </a:r>
            <a:r>
              <a:rPr lang="en-US" sz="1400" dirty="0" err="1">
                <a:effectLst/>
                <a:latin typeface="Arial" panose="020B0604020202020204" pitchFamily="34" charset="0"/>
                <a:ea typeface="Times New Roman" panose="02020603050405020304" pitchFamily="18" charset="0"/>
              </a:rPr>
              <a:t>por</a:t>
            </a:r>
            <a:r>
              <a:rPr lang="en-US" sz="1400" dirty="0">
                <a:effectLst/>
                <a:latin typeface="Arial" panose="020B0604020202020204" pitchFamily="34" charset="0"/>
                <a:ea typeface="Times New Roman" panose="02020603050405020304" pitchFamily="18" charset="0"/>
              </a:rPr>
              <a:t> NIST SP 800-150 (Guide to Cyber Threat Information Sharing).</a:t>
            </a:r>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ES_tradnl" sz="1400" b="1" dirty="0">
                <a:effectLst/>
                <a:latin typeface="Arial" panose="020B0604020202020204" pitchFamily="34" charset="0"/>
                <a:ea typeface="Times New Roman" panose="02020603050405020304" pitchFamily="18" charset="0"/>
              </a:rPr>
              <a:t>Entrenamiento continuo:</a:t>
            </a:r>
            <a:r>
              <a:rPr lang="es-ES_tradnl" sz="1400" dirty="0">
                <a:effectLst/>
                <a:latin typeface="Arial" panose="020B0604020202020204" pitchFamily="34" charset="0"/>
                <a:ea typeface="Times New Roman" panose="02020603050405020304" pitchFamily="18" charset="0"/>
              </a:rPr>
              <a:t> Programas de formación periódica y simulacros de phishing refuerzan la concienciación del personal. La cultura de seguridad se fortalece con campañas internas (boletines, talleres) y recordatorios de protocolos. El factor humano es crítico en casi tres cuartas partes de los ataques, por lo que el entrenamiento debe ser recurrente y actualizado con ejemplos reales.</a:t>
            </a:r>
            <a:endParaRPr lang="es-CO" sz="14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678180" algn="l"/>
              </a:tabLst>
            </a:pPr>
            <a:r>
              <a:rPr lang="es-ES_tradnl" sz="1400" b="1" dirty="0" err="1">
                <a:effectLst/>
                <a:latin typeface="Arial" panose="020B0604020202020204" pitchFamily="34" charset="0"/>
                <a:ea typeface="Times New Roman" panose="02020603050405020304" pitchFamily="18" charset="0"/>
              </a:rPr>
              <a:t>Threat</a:t>
            </a:r>
            <a:r>
              <a:rPr lang="es-ES_tradnl" sz="1400" b="1" dirty="0">
                <a:effectLst/>
                <a:latin typeface="Arial" panose="020B0604020202020204" pitchFamily="34" charset="0"/>
                <a:ea typeface="Times New Roman" panose="02020603050405020304" pitchFamily="18" charset="0"/>
              </a:rPr>
              <a:t> </a:t>
            </a:r>
            <a:r>
              <a:rPr lang="es-ES_tradnl" sz="1400" b="1" dirty="0" err="1">
                <a:effectLst/>
                <a:latin typeface="Arial" panose="020B0604020202020204" pitchFamily="34" charset="0"/>
                <a:ea typeface="Times New Roman" panose="02020603050405020304" pitchFamily="18" charset="0"/>
              </a:rPr>
              <a:t>Intelligence</a:t>
            </a:r>
            <a:r>
              <a:rPr lang="es-ES_tradnl" sz="1400" b="1" dirty="0">
                <a:effectLst/>
                <a:latin typeface="Arial" panose="020B0604020202020204" pitchFamily="34" charset="0"/>
                <a:ea typeface="Times New Roman" panose="02020603050405020304" pitchFamily="18" charset="0"/>
              </a:rPr>
              <a:t>:</a:t>
            </a:r>
            <a:r>
              <a:rPr lang="es-ES_tradnl" sz="1400" dirty="0">
                <a:effectLst/>
                <a:latin typeface="Arial" panose="020B0604020202020204" pitchFamily="34" charset="0"/>
                <a:ea typeface="Times New Roman" panose="02020603050405020304" pitchFamily="18" charset="0"/>
              </a:rPr>
              <a:t> Integrar fuentes de inteligencia sobre amenazas (por ejemplo CISA, </a:t>
            </a:r>
            <a:r>
              <a:rPr lang="es-ES_tradnl" sz="1400" dirty="0" err="1">
                <a:effectLst/>
                <a:latin typeface="Arial" panose="020B0604020202020204" pitchFamily="34" charset="0"/>
                <a:ea typeface="Times New Roman" panose="02020603050405020304" pitchFamily="18" charset="0"/>
              </a:rPr>
              <a:t>CERTs</a:t>
            </a:r>
            <a:r>
              <a:rPr lang="es-ES_tradnl" sz="1400" dirty="0">
                <a:effectLst/>
                <a:latin typeface="Arial" panose="020B0604020202020204" pitchFamily="34" charset="0"/>
                <a:ea typeface="Times New Roman" panose="02020603050405020304" pitchFamily="18" charset="0"/>
              </a:rPr>
              <a:t>, plataformas de inteligencia de código abierto) en el SOC/SIEM para ajustar defensas según actores conocidos. Analizar patrones de ataques recientes (</a:t>
            </a:r>
            <a:r>
              <a:rPr lang="es-ES_tradnl" sz="1400" dirty="0" err="1">
                <a:effectLst/>
                <a:latin typeface="Arial" panose="020B0604020202020204" pitchFamily="34" charset="0"/>
                <a:ea typeface="Times New Roman" panose="02020603050405020304" pitchFamily="18" charset="0"/>
              </a:rPr>
              <a:t>e.g</a:t>
            </a:r>
            <a:r>
              <a:rPr lang="es-ES_tradnl" sz="1400" dirty="0">
                <a:effectLst/>
                <a:latin typeface="Arial" panose="020B0604020202020204" pitchFamily="34" charset="0"/>
                <a:ea typeface="Times New Roman" panose="02020603050405020304" pitchFamily="18" charset="0"/>
              </a:rPr>
              <a:t>. campañas de </a:t>
            </a:r>
            <a:r>
              <a:rPr lang="es-ES_tradnl" sz="1400" dirty="0" err="1">
                <a:effectLst/>
                <a:latin typeface="Arial" panose="020B0604020202020204" pitchFamily="34" charset="0"/>
                <a:ea typeface="Times New Roman" panose="02020603050405020304" pitchFamily="18" charset="0"/>
              </a:rPr>
              <a:t>ransomware</a:t>
            </a:r>
            <a:r>
              <a:rPr lang="es-ES_tradnl" sz="1400" dirty="0">
                <a:effectLst/>
                <a:latin typeface="Arial" panose="020B0604020202020204" pitchFamily="34" charset="0"/>
                <a:ea typeface="Times New Roman" panose="02020603050405020304" pitchFamily="18" charset="0"/>
              </a:rPr>
              <a:t>) ayuda a actualizar firmas y políticas (IPS, EDR, filtros de correo)</a:t>
            </a:r>
          </a:p>
          <a:p>
            <a:pPr marL="342900" lvl="0" indent="-342900" algn="just">
              <a:buSzPts val="1000"/>
              <a:buFont typeface="Symbol" pitchFamily="2" charset="2"/>
              <a:buChar char=""/>
              <a:tabLst>
                <a:tab pos="678180" algn="l"/>
              </a:tabLst>
            </a:pPr>
            <a:endParaRPr lang="es-CO" sz="1400" dirty="0">
              <a:effectLst/>
              <a:latin typeface="Times New Roman" panose="02020603050405020304" pitchFamily="18" charset="0"/>
              <a:ea typeface="Times New Roman" panose="02020603050405020304" pitchFamily="18" charset="0"/>
            </a:endParaRPr>
          </a:p>
          <a:p>
            <a:pPr marL="220980" algn="just"/>
            <a:r>
              <a:rPr lang="en-US" sz="1400" b="1" dirty="0" err="1">
                <a:effectLst/>
                <a:latin typeface="Arial" panose="020B0604020202020204" pitchFamily="34" charset="0"/>
                <a:ea typeface="Times New Roman" panose="02020603050405020304" pitchFamily="18" charset="0"/>
              </a:rPr>
              <a:t>Normas</a:t>
            </a:r>
            <a:r>
              <a:rPr lang="en-US" sz="1400" b="1" dirty="0">
                <a:effectLst/>
                <a:latin typeface="Arial" panose="020B0604020202020204" pitchFamily="34" charset="0"/>
                <a:ea typeface="Times New Roman" panose="02020603050405020304" pitchFamily="18" charset="0"/>
              </a:rPr>
              <a:t>:</a:t>
            </a:r>
            <a:r>
              <a:rPr lang="en-US" sz="1400" dirty="0">
                <a:effectLst/>
                <a:latin typeface="Arial" panose="020B0604020202020204" pitchFamily="34" charset="0"/>
                <a:ea typeface="Times New Roman" panose="02020603050405020304" pitchFamily="18" charset="0"/>
              </a:rPr>
              <a:t> NIST CSF, ISO/IEC 27004, ISO/IEC 27001 A.18, NIST SP 800-115, NIST SP 800-150.</a:t>
            </a:r>
            <a:endParaRPr lang="es-CO" sz="1400" dirty="0">
              <a:effectLst/>
              <a:latin typeface="Times New Roman" panose="02020603050405020304" pitchFamily="18" charset="0"/>
              <a:ea typeface="Times New Roman" panose="02020603050405020304" pitchFamily="18" charset="0"/>
            </a:endParaRPr>
          </a:p>
        </p:txBody>
      </p:sp>
      <p:pic>
        <p:nvPicPr>
          <p:cNvPr id="5" name="Imagen 4">
            <a:extLst>
              <a:ext uri="{FF2B5EF4-FFF2-40B4-BE49-F238E27FC236}">
                <a16:creationId xmlns:a16="http://schemas.microsoft.com/office/drawing/2014/main" id="{CA36AF7E-AD8A-A986-B708-E6F4FD7CF66E}"/>
              </a:ext>
            </a:extLst>
          </p:cNvPr>
          <p:cNvPicPr>
            <a:picLocks noChangeAspect="1"/>
          </p:cNvPicPr>
          <p:nvPr/>
        </p:nvPicPr>
        <p:blipFill rotWithShape="1">
          <a:blip r:embed="rId2"/>
          <a:srcRect l="15686" r="34205"/>
          <a:stretch/>
        </p:blipFill>
        <p:spPr>
          <a:xfrm>
            <a:off x="304800" y="1206500"/>
            <a:ext cx="2743200" cy="4832092"/>
          </a:xfrm>
          <a:prstGeom prst="rect">
            <a:avLst/>
          </a:prstGeom>
        </p:spPr>
      </p:pic>
    </p:spTree>
    <p:extLst>
      <p:ext uri="{BB962C8B-B14F-4D97-AF65-F5344CB8AC3E}">
        <p14:creationId xmlns:p14="http://schemas.microsoft.com/office/powerpoint/2010/main" val="1312022512"/>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
          <p:cNvSpPr txBox="1"/>
          <p:nvPr/>
        </p:nvSpPr>
        <p:spPr>
          <a:xfrm>
            <a:off x="7763503" y="344522"/>
            <a:ext cx="3064626" cy="794701"/>
          </a:xfrm>
          <a:prstGeom prst="rect">
            <a:avLst/>
          </a:prstGeom>
          <a:noFill/>
          <a:ln>
            <a:noFill/>
          </a:ln>
        </p:spPr>
        <p:txBody>
          <a:bodyPr spcFirstLastPara="1" wrap="square" lIns="91425" tIns="45700" rIns="91425" bIns="45700" anchor="b" anchorCtr="0">
            <a:normAutofit fontScale="92500" lnSpcReduction="20000"/>
          </a:bodyPr>
          <a:lstStyle/>
          <a:p>
            <a:pPr marL="0" marR="0" lvl="0" indent="0" algn="l" rtl="0">
              <a:lnSpc>
                <a:spcPct val="101818"/>
              </a:lnSpc>
              <a:spcBef>
                <a:spcPts val="0"/>
              </a:spcBef>
              <a:spcAft>
                <a:spcPts val="0"/>
              </a:spcAft>
              <a:buClr>
                <a:srgbClr val="50A0E0"/>
              </a:buClr>
              <a:buSzPct val="100000"/>
              <a:buFont typeface="Arial"/>
              <a:buNone/>
            </a:pPr>
            <a:r>
              <a:rPr lang="es-CO" sz="5500" b="1">
                <a:solidFill>
                  <a:srgbClr val="50A0E0"/>
                </a:solidFill>
                <a:latin typeface="Arial"/>
                <a:ea typeface="Arial"/>
                <a:cs typeface="Arial"/>
                <a:sym typeface="Arial"/>
              </a:rPr>
              <a:t>AGENDA</a:t>
            </a:r>
            <a:endParaRPr sz="5500" b="1">
              <a:solidFill>
                <a:srgbClr val="50A0E0"/>
              </a:solidFill>
              <a:latin typeface="Arial"/>
              <a:ea typeface="Arial"/>
              <a:cs typeface="Arial"/>
              <a:sym typeface="Arial"/>
            </a:endParaRPr>
          </a:p>
        </p:txBody>
      </p:sp>
      <p:grpSp>
        <p:nvGrpSpPr>
          <p:cNvPr id="279" name="Google Shape;279;p2"/>
          <p:cNvGrpSpPr/>
          <p:nvPr/>
        </p:nvGrpSpPr>
        <p:grpSpPr>
          <a:xfrm>
            <a:off x="496649" y="1139223"/>
            <a:ext cx="530173" cy="461665"/>
            <a:chOff x="2162972" y="2222094"/>
            <a:chExt cx="530173" cy="461665"/>
          </a:xfrm>
        </p:grpSpPr>
        <p:sp>
          <p:nvSpPr>
            <p:cNvPr id="280" name="Google Shape;280;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01</a:t>
              </a:r>
              <a:endParaRPr sz="2400" b="1">
                <a:solidFill>
                  <a:srgbClr val="CEE6FE"/>
                </a:solidFill>
                <a:latin typeface="Arial"/>
                <a:ea typeface="Arial"/>
                <a:cs typeface="Arial"/>
                <a:sym typeface="Arial"/>
              </a:endParaRPr>
            </a:p>
          </p:txBody>
        </p:sp>
      </p:grpSp>
      <p:grpSp>
        <p:nvGrpSpPr>
          <p:cNvPr id="282" name="Google Shape;282;p2"/>
          <p:cNvGrpSpPr/>
          <p:nvPr/>
        </p:nvGrpSpPr>
        <p:grpSpPr>
          <a:xfrm>
            <a:off x="496649" y="1816656"/>
            <a:ext cx="530173" cy="461665"/>
            <a:chOff x="2162972" y="2222094"/>
            <a:chExt cx="530173" cy="461665"/>
          </a:xfrm>
        </p:grpSpPr>
        <p:sp>
          <p:nvSpPr>
            <p:cNvPr id="283" name="Google Shape;283;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02</a:t>
              </a:r>
              <a:endParaRPr sz="2400" b="1">
                <a:solidFill>
                  <a:srgbClr val="CEE6FE"/>
                </a:solidFill>
                <a:latin typeface="Arial"/>
                <a:ea typeface="Arial"/>
                <a:cs typeface="Arial"/>
                <a:sym typeface="Arial"/>
              </a:endParaRPr>
            </a:p>
          </p:txBody>
        </p:sp>
      </p:grpSp>
      <p:grpSp>
        <p:nvGrpSpPr>
          <p:cNvPr id="285" name="Google Shape;285;p2"/>
          <p:cNvGrpSpPr/>
          <p:nvPr/>
        </p:nvGrpSpPr>
        <p:grpSpPr>
          <a:xfrm>
            <a:off x="496649" y="2494089"/>
            <a:ext cx="530173" cy="461665"/>
            <a:chOff x="2162972" y="2222094"/>
            <a:chExt cx="530173" cy="461665"/>
          </a:xfrm>
        </p:grpSpPr>
        <p:sp>
          <p:nvSpPr>
            <p:cNvPr id="286" name="Google Shape;286;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03</a:t>
              </a:r>
              <a:endParaRPr sz="2400" b="1">
                <a:solidFill>
                  <a:srgbClr val="CEE6FE"/>
                </a:solidFill>
                <a:latin typeface="Arial"/>
                <a:ea typeface="Arial"/>
                <a:cs typeface="Arial"/>
                <a:sym typeface="Arial"/>
              </a:endParaRPr>
            </a:p>
          </p:txBody>
        </p:sp>
      </p:grpSp>
      <p:grpSp>
        <p:nvGrpSpPr>
          <p:cNvPr id="288" name="Google Shape;288;p2"/>
          <p:cNvGrpSpPr/>
          <p:nvPr/>
        </p:nvGrpSpPr>
        <p:grpSpPr>
          <a:xfrm>
            <a:off x="496649" y="3171522"/>
            <a:ext cx="530173" cy="461665"/>
            <a:chOff x="2162972" y="2222094"/>
            <a:chExt cx="530173" cy="461665"/>
          </a:xfrm>
        </p:grpSpPr>
        <p:sp>
          <p:nvSpPr>
            <p:cNvPr id="289" name="Google Shape;289;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04</a:t>
              </a:r>
              <a:endParaRPr sz="2400" b="1">
                <a:solidFill>
                  <a:srgbClr val="CEE6FE"/>
                </a:solidFill>
                <a:latin typeface="Arial"/>
                <a:ea typeface="Arial"/>
                <a:cs typeface="Arial"/>
                <a:sym typeface="Arial"/>
              </a:endParaRPr>
            </a:p>
          </p:txBody>
        </p:sp>
      </p:grpSp>
      <p:grpSp>
        <p:nvGrpSpPr>
          <p:cNvPr id="291" name="Google Shape;291;p2"/>
          <p:cNvGrpSpPr/>
          <p:nvPr/>
        </p:nvGrpSpPr>
        <p:grpSpPr>
          <a:xfrm>
            <a:off x="496649" y="3848955"/>
            <a:ext cx="530173" cy="461665"/>
            <a:chOff x="2162972" y="2222094"/>
            <a:chExt cx="530173" cy="461665"/>
          </a:xfrm>
        </p:grpSpPr>
        <p:sp>
          <p:nvSpPr>
            <p:cNvPr id="292" name="Google Shape;292;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05</a:t>
              </a:r>
              <a:endParaRPr sz="2400" b="1">
                <a:solidFill>
                  <a:srgbClr val="CEE6FE"/>
                </a:solidFill>
                <a:latin typeface="Arial"/>
                <a:ea typeface="Arial"/>
                <a:cs typeface="Arial"/>
                <a:sym typeface="Arial"/>
              </a:endParaRPr>
            </a:p>
          </p:txBody>
        </p:sp>
      </p:grpSp>
      <p:grpSp>
        <p:nvGrpSpPr>
          <p:cNvPr id="294" name="Google Shape;294;p2"/>
          <p:cNvGrpSpPr/>
          <p:nvPr/>
        </p:nvGrpSpPr>
        <p:grpSpPr>
          <a:xfrm>
            <a:off x="496649" y="4526388"/>
            <a:ext cx="530173" cy="461665"/>
            <a:chOff x="2162972" y="2222094"/>
            <a:chExt cx="530173" cy="461665"/>
          </a:xfrm>
        </p:grpSpPr>
        <p:sp>
          <p:nvSpPr>
            <p:cNvPr id="295" name="Google Shape;295;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dirty="0">
                  <a:solidFill>
                    <a:srgbClr val="CEE6FE"/>
                  </a:solidFill>
                  <a:latin typeface="Arial"/>
                  <a:ea typeface="Arial"/>
                  <a:cs typeface="Arial"/>
                  <a:sym typeface="Arial"/>
                </a:rPr>
                <a:t>06</a:t>
              </a:r>
              <a:endParaRPr sz="2400" b="1" dirty="0">
                <a:solidFill>
                  <a:srgbClr val="CEE6FE"/>
                </a:solidFill>
                <a:latin typeface="Arial"/>
                <a:ea typeface="Arial"/>
                <a:cs typeface="Arial"/>
                <a:sym typeface="Arial"/>
              </a:endParaRPr>
            </a:p>
          </p:txBody>
        </p:sp>
      </p:grpSp>
      <p:grpSp>
        <p:nvGrpSpPr>
          <p:cNvPr id="297" name="Google Shape;297;p2"/>
          <p:cNvGrpSpPr/>
          <p:nvPr/>
        </p:nvGrpSpPr>
        <p:grpSpPr>
          <a:xfrm>
            <a:off x="496649" y="5203821"/>
            <a:ext cx="530173" cy="461665"/>
            <a:chOff x="2162972" y="2222094"/>
            <a:chExt cx="530173" cy="461665"/>
          </a:xfrm>
        </p:grpSpPr>
        <p:sp>
          <p:nvSpPr>
            <p:cNvPr id="298" name="Google Shape;298;p2"/>
            <p:cNvSpPr/>
            <p:nvPr/>
          </p:nvSpPr>
          <p:spPr>
            <a:xfrm>
              <a:off x="2194871" y="2241224"/>
              <a:ext cx="435519" cy="435519"/>
            </a:xfrm>
            <a:prstGeom prst="ellipse">
              <a:avLst/>
            </a:prstGeom>
            <a:solidFill>
              <a:srgbClr val="02457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2"/>
            <p:cNvSpPr txBox="1"/>
            <p:nvPr/>
          </p:nvSpPr>
          <p:spPr>
            <a:xfrm>
              <a:off x="2162972" y="2222094"/>
              <a:ext cx="5301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b="1">
                  <a:solidFill>
                    <a:srgbClr val="CEE6FE"/>
                  </a:solidFill>
                  <a:latin typeface="Arial"/>
                  <a:ea typeface="Arial"/>
                  <a:cs typeface="Arial"/>
                  <a:sym typeface="Arial"/>
                </a:rPr>
                <a:t>07</a:t>
              </a:r>
              <a:endParaRPr sz="2400" b="1">
                <a:solidFill>
                  <a:srgbClr val="CEE6FE"/>
                </a:solidFill>
                <a:latin typeface="Arial"/>
                <a:ea typeface="Arial"/>
                <a:cs typeface="Arial"/>
                <a:sym typeface="Arial"/>
              </a:endParaRPr>
            </a:p>
          </p:txBody>
        </p:sp>
      </p:grpSp>
      <p:sp>
        <p:nvSpPr>
          <p:cNvPr id="303" name="Google Shape;303;p2"/>
          <p:cNvSpPr txBox="1"/>
          <p:nvPr/>
        </p:nvSpPr>
        <p:spPr>
          <a:xfrm>
            <a:off x="1058720" y="1313309"/>
            <a:ext cx="4326079" cy="445411"/>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Presentación Integrantes</a:t>
            </a:r>
            <a:endParaRPr dirty="0"/>
          </a:p>
        </p:txBody>
      </p:sp>
      <p:sp>
        <p:nvSpPr>
          <p:cNvPr id="304" name="Google Shape;304;p2"/>
          <p:cNvSpPr txBox="1"/>
          <p:nvPr/>
        </p:nvSpPr>
        <p:spPr>
          <a:xfrm>
            <a:off x="1026822" y="2009718"/>
            <a:ext cx="4577581"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Caso de Estudio</a:t>
            </a:r>
            <a:endParaRPr dirty="0"/>
          </a:p>
        </p:txBody>
      </p:sp>
      <p:sp>
        <p:nvSpPr>
          <p:cNvPr id="305" name="Google Shape;305;p2"/>
          <p:cNvSpPr txBox="1"/>
          <p:nvPr/>
        </p:nvSpPr>
        <p:spPr>
          <a:xfrm>
            <a:off x="1026821" y="2224040"/>
            <a:ext cx="6736681" cy="816233"/>
          </a:xfrm>
          <a:prstGeom prst="rect">
            <a:avLst/>
          </a:prstGeom>
          <a:noFill/>
          <a:ln>
            <a:noFill/>
          </a:ln>
        </p:spPr>
        <p:txBody>
          <a:bodyPr spcFirstLastPara="1" wrap="square" lIns="91425" tIns="45700" rIns="91425" bIns="45700" anchor="b" anchorCtr="0">
            <a:noAutofit/>
          </a:bodyPr>
          <a:lstStyle/>
          <a:p>
            <a:pPr lvl="0">
              <a:lnSpc>
                <a:spcPct val="254545"/>
              </a:lnSpc>
              <a:buClr>
                <a:srgbClr val="595959"/>
              </a:buClr>
              <a:buSzPts val="2200"/>
            </a:pPr>
            <a:r>
              <a:rPr lang="es-CO" sz="2200" dirty="0">
                <a:solidFill>
                  <a:srgbClr val="595959"/>
                </a:solidFill>
                <a:latin typeface="Play"/>
                <a:sym typeface="Play"/>
              </a:rPr>
              <a:t>Fases 1, 2 y 3</a:t>
            </a:r>
            <a:endParaRPr lang="es-CO" sz="2200" dirty="0">
              <a:solidFill>
                <a:srgbClr val="595959"/>
              </a:solidFill>
              <a:latin typeface="Play"/>
            </a:endParaRPr>
          </a:p>
        </p:txBody>
      </p:sp>
      <p:sp>
        <p:nvSpPr>
          <p:cNvPr id="306" name="Google Shape;306;p2"/>
          <p:cNvSpPr txBox="1"/>
          <p:nvPr/>
        </p:nvSpPr>
        <p:spPr>
          <a:xfrm>
            <a:off x="1026822" y="3309545"/>
            <a:ext cx="3594559"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Técnica de Explotación</a:t>
            </a:r>
            <a:endParaRPr sz="2200" dirty="0">
              <a:solidFill>
                <a:srgbClr val="595959"/>
              </a:solidFill>
              <a:latin typeface="Play"/>
            </a:endParaRPr>
          </a:p>
        </p:txBody>
      </p:sp>
      <p:sp>
        <p:nvSpPr>
          <p:cNvPr id="308" name="Google Shape;308;p2"/>
          <p:cNvSpPr txBox="1"/>
          <p:nvPr/>
        </p:nvSpPr>
        <p:spPr>
          <a:xfrm>
            <a:off x="1089265" y="4056815"/>
            <a:ext cx="6866080" cy="411188"/>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Defensa de Profundidad</a:t>
            </a:r>
            <a:endParaRPr dirty="0"/>
          </a:p>
        </p:txBody>
      </p:sp>
      <p:sp>
        <p:nvSpPr>
          <p:cNvPr id="309" name="Google Shape;309;p2"/>
          <p:cNvSpPr txBox="1"/>
          <p:nvPr/>
        </p:nvSpPr>
        <p:spPr>
          <a:xfrm>
            <a:off x="1089265" y="4752425"/>
            <a:ext cx="2177552"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dirty="0">
                <a:solidFill>
                  <a:srgbClr val="595959"/>
                </a:solidFill>
                <a:latin typeface="Play"/>
                <a:sym typeface="Play"/>
              </a:rPr>
              <a:t>Conclusiones</a:t>
            </a:r>
            <a:endParaRPr dirty="0"/>
          </a:p>
        </p:txBody>
      </p:sp>
      <p:sp>
        <p:nvSpPr>
          <p:cNvPr id="310" name="Google Shape;310;p2"/>
          <p:cNvSpPr txBox="1"/>
          <p:nvPr/>
        </p:nvSpPr>
        <p:spPr>
          <a:xfrm>
            <a:off x="1089265" y="5428403"/>
            <a:ext cx="2177552" cy="394102"/>
          </a:xfrm>
          <a:prstGeom prst="rect">
            <a:avLst/>
          </a:prstGeom>
          <a:noFill/>
          <a:ln>
            <a:noFill/>
          </a:ln>
        </p:spPr>
        <p:txBody>
          <a:bodyPr spcFirstLastPara="1" wrap="square" lIns="91425" tIns="45700" rIns="91425" bIns="45700" anchor="b" anchorCtr="0">
            <a:noAutofit/>
          </a:bodyPr>
          <a:lstStyle/>
          <a:p>
            <a:pPr marL="0" marR="0" lvl="0" indent="0" algn="l" rtl="0">
              <a:lnSpc>
                <a:spcPct val="254545"/>
              </a:lnSpc>
              <a:spcBef>
                <a:spcPts val="0"/>
              </a:spcBef>
              <a:spcAft>
                <a:spcPts val="0"/>
              </a:spcAft>
              <a:buClr>
                <a:srgbClr val="595959"/>
              </a:buClr>
              <a:buSzPts val="2200"/>
              <a:buFont typeface="Play"/>
              <a:buNone/>
            </a:pPr>
            <a:r>
              <a:rPr lang="es-CO" sz="2200" b="0" dirty="0">
                <a:solidFill>
                  <a:srgbClr val="595959"/>
                </a:solidFill>
                <a:latin typeface="Play"/>
                <a:ea typeface="Play"/>
                <a:cs typeface="Play"/>
                <a:sym typeface="Play"/>
              </a:rPr>
              <a:t>Bibliografía</a:t>
            </a:r>
            <a:endParaRPr dirty="0"/>
          </a:p>
        </p:txBody>
      </p:sp>
    </p:spTree>
  </p:cSld>
  <p:clrMapOvr>
    <a:masterClrMapping/>
  </p:clrMapOvr>
  <mc:AlternateContent xmlns:mc="http://schemas.openxmlformats.org/markup-compatibility/2006" xmlns:p14="http://schemas.microsoft.com/office/powerpoint/2010/main">
    <mc:Choice Requires="p14">
      <p:transition spd="slow" p14:dur="1500" advClick="0" advTm="15000">
        <p:wipe/>
      </p:transition>
    </mc:Choice>
    <mc:Fallback xmlns="">
      <p:transition spd="slow" advClick="0" advTm="15000">
        <p:wip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d816fa609b_4_1"/>
          <p:cNvSpPr txBox="1"/>
          <p:nvPr/>
        </p:nvSpPr>
        <p:spPr>
          <a:xfrm>
            <a:off x="1471050" y="534089"/>
            <a:ext cx="6432300" cy="115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7. CONCLUSIONES</a:t>
            </a:r>
          </a:p>
          <a:p>
            <a:pPr marL="0" marR="0" lvl="0" indent="0" algn="l" rtl="0">
              <a:lnSpc>
                <a:spcPct val="90000"/>
              </a:lnSpc>
              <a:spcBef>
                <a:spcPts val="0"/>
              </a:spcBef>
              <a:spcAft>
                <a:spcPts val="0"/>
              </a:spcAft>
              <a:buClr>
                <a:srgbClr val="595959"/>
              </a:buClr>
              <a:buSzPts val="3600"/>
              <a:buFont typeface="Play"/>
              <a:buNone/>
            </a:pPr>
            <a:endParaRPr lang="es-CO" sz="3600" b="0" dirty="0">
              <a:solidFill>
                <a:srgbClr val="595959"/>
              </a:solidFill>
              <a:latin typeface="Play"/>
              <a:ea typeface="Play"/>
              <a:cs typeface="Play"/>
              <a:sym typeface="Play"/>
            </a:endParaRPr>
          </a:p>
          <a:p>
            <a:pPr marL="0" marR="0" lvl="0" indent="0" algn="l" rtl="0">
              <a:lnSpc>
                <a:spcPct val="90000"/>
              </a:lnSpc>
              <a:spcBef>
                <a:spcPts val="0"/>
              </a:spcBef>
              <a:spcAft>
                <a:spcPts val="0"/>
              </a:spcAft>
              <a:buClr>
                <a:srgbClr val="595959"/>
              </a:buClr>
              <a:buSzPts val="3600"/>
              <a:buFont typeface="Play"/>
              <a:buNone/>
            </a:pPr>
            <a:endParaRPr sz="3600" b="0" dirty="0">
              <a:solidFill>
                <a:srgbClr val="595959"/>
              </a:solidFill>
              <a:latin typeface="Play"/>
              <a:ea typeface="Play"/>
              <a:cs typeface="Play"/>
              <a:sym typeface="Play"/>
            </a:endParaRPr>
          </a:p>
        </p:txBody>
      </p:sp>
      <p:sp>
        <p:nvSpPr>
          <p:cNvPr id="4" name="Google Shape;735;g2d816fa609b_4_1">
            <a:extLst>
              <a:ext uri="{FF2B5EF4-FFF2-40B4-BE49-F238E27FC236}">
                <a16:creationId xmlns:a16="http://schemas.microsoft.com/office/drawing/2014/main" id="{7E3FACF2-357C-BD48-94EF-DE4C9ACAAB94}"/>
              </a:ext>
            </a:extLst>
          </p:cNvPr>
          <p:cNvSpPr txBox="1"/>
          <p:nvPr/>
        </p:nvSpPr>
        <p:spPr>
          <a:xfrm>
            <a:off x="940017" y="1691489"/>
            <a:ext cx="10311965" cy="5154069"/>
          </a:xfrm>
          <a:prstGeom prst="rect">
            <a:avLst/>
          </a:prstGeom>
          <a:noFill/>
          <a:ln>
            <a:noFill/>
          </a:ln>
        </p:spPr>
        <p:txBody>
          <a:bodyPr spcFirstLastPara="1" wrap="square" lIns="91425" tIns="45700" rIns="91425" bIns="45700" anchor="t" anchorCtr="0">
            <a:normAutofit/>
          </a:bodyPr>
          <a:lstStyle/>
          <a:p>
            <a:pPr algn="just"/>
            <a:r>
              <a:rPr lang="es-CO" sz="2400" dirty="0">
                <a:effectLst/>
                <a:latin typeface="Arial" panose="020B0604020202020204" pitchFamily="34" charset="0"/>
                <a:ea typeface="Times New Roman" panose="02020603050405020304" pitchFamily="18" charset="0"/>
              </a:rPr>
              <a:t>Este plan técnico integral fortalece la postura de </a:t>
            </a:r>
            <a:r>
              <a:rPr lang="es-CO" sz="2400" dirty="0" err="1">
                <a:effectLst/>
                <a:latin typeface="Arial" panose="020B0604020202020204" pitchFamily="34" charset="0"/>
                <a:ea typeface="Times New Roman" panose="02020603050405020304" pitchFamily="18" charset="0"/>
              </a:rPr>
              <a:t>ciberresiliencia</a:t>
            </a:r>
            <a:r>
              <a:rPr lang="es-CO" sz="2400" dirty="0">
                <a:effectLst/>
                <a:latin typeface="Arial" panose="020B0604020202020204" pitchFamily="34" charset="0"/>
                <a:ea typeface="Times New Roman" panose="02020603050405020304" pitchFamily="18" charset="0"/>
              </a:rPr>
              <a:t> de </a:t>
            </a:r>
            <a:r>
              <a:rPr lang="es-CO" sz="2400" dirty="0" err="1">
                <a:effectLst/>
                <a:latin typeface="Arial" panose="020B0604020202020204" pitchFamily="34" charset="0"/>
                <a:ea typeface="Times New Roman" panose="02020603050405020304" pitchFamily="18" charset="0"/>
              </a:rPr>
              <a:t>TechSolutions</a:t>
            </a:r>
            <a:r>
              <a:rPr lang="es-CO" sz="2400" dirty="0">
                <a:effectLst/>
                <a:latin typeface="Arial" panose="020B0604020202020204" pitchFamily="34" charset="0"/>
                <a:ea typeface="Times New Roman" panose="02020603050405020304" pitchFamily="18" charset="0"/>
              </a:rPr>
              <a:t> Corp. mediante la implementación estructurada de controles de defensa en profundidad con base en estándares internacionales y mejores prácticas de la industria.</a:t>
            </a:r>
            <a:endParaRPr lang="es-CO" sz="2400" dirty="0">
              <a:effectLst/>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C698E350-1727-F2D9-4B1F-C6D1F4560628}"/>
              </a:ext>
            </a:extLst>
          </p:cNvPr>
          <p:cNvPicPr>
            <a:picLocks noChangeAspect="1"/>
          </p:cNvPicPr>
          <p:nvPr/>
        </p:nvPicPr>
        <p:blipFill>
          <a:blip r:embed="rId3"/>
          <a:stretch>
            <a:fillRect/>
          </a:stretch>
        </p:blipFill>
        <p:spPr>
          <a:xfrm>
            <a:off x="940017" y="3429000"/>
            <a:ext cx="10489983" cy="2768600"/>
          </a:xfrm>
          <a:prstGeom prst="rect">
            <a:avLst/>
          </a:prstGeom>
        </p:spPr>
      </p:pic>
    </p:spTree>
    <p:extLst>
      <p:ext uri="{BB962C8B-B14F-4D97-AF65-F5344CB8AC3E}">
        <p14:creationId xmlns:p14="http://schemas.microsoft.com/office/powerpoint/2010/main" val="2674712759"/>
      </p:ext>
    </p:extLst>
  </p:cSld>
  <p:clrMapOvr>
    <a:masterClrMapping/>
  </p:clrMapOvr>
  <mc:AlternateContent xmlns:mc="http://schemas.openxmlformats.org/markup-compatibility/2006" xmlns:p14="http://schemas.microsoft.com/office/powerpoint/2010/main">
    <mc:Choice Requires="p14">
      <p:transition spd="slow" p14:dur="1500" advClick="0" advTm="30000">
        <p:wipe/>
      </p:transition>
    </mc:Choice>
    <mc:Fallback xmlns="">
      <p:transition spd="slow" advClick="0" advTm="30000">
        <p:wip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g2d816fa609b_4_1"/>
          <p:cNvSpPr txBox="1"/>
          <p:nvPr/>
        </p:nvSpPr>
        <p:spPr>
          <a:xfrm>
            <a:off x="1471050" y="594050"/>
            <a:ext cx="6432300" cy="11574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8. BIBLIOGRAFÍA</a:t>
            </a:r>
          </a:p>
          <a:p>
            <a:pPr marL="0" marR="0" lvl="0" indent="0" algn="l" rtl="0">
              <a:lnSpc>
                <a:spcPct val="90000"/>
              </a:lnSpc>
              <a:spcBef>
                <a:spcPts val="0"/>
              </a:spcBef>
              <a:spcAft>
                <a:spcPts val="0"/>
              </a:spcAft>
              <a:buClr>
                <a:srgbClr val="595959"/>
              </a:buClr>
              <a:buSzPts val="3600"/>
              <a:buFont typeface="Play"/>
              <a:buNone/>
            </a:pPr>
            <a:endParaRPr lang="es-CO" sz="3600" b="0" dirty="0">
              <a:solidFill>
                <a:srgbClr val="595959"/>
              </a:solidFill>
              <a:latin typeface="Play"/>
              <a:ea typeface="Play"/>
              <a:cs typeface="Play"/>
              <a:sym typeface="Play"/>
            </a:endParaRPr>
          </a:p>
          <a:p>
            <a:pPr marL="0" marR="0" lvl="0" indent="0" algn="l" rtl="0">
              <a:lnSpc>
                <a:spcPct val="90000"/>
              </a:lnSpc>
              <a:spcBef>
                <a:spcPts val="0"/>
              </a:spcBef>
              <a:spcAft>
                <a:spcPts val="0"/>
              </a:spcAft>
              <a:buClr>
                <a:srgbClr val="595959"/>
              </a:buClr>
              <a:buSzPts val="3600"/>
              <a:buFont typeface="Play"/>
              <a:buNone/>
            </a:pPr>
            <a:endParaRPr sz="3600" b="0" dirty="0">
              <a:solidFill>
                <a:srgbClr val="595959"/>
              </a:solidFill>
              <a:latin typeface="Play"/>
              <a:ea typeface="Play"/>
              <a:cs typeface="Play"/>
              <a:sym typeface="Play"/>
            </a:endParaRPr>
          </a:p>
        </p:txBody>
      </p:sp>
      <p:sp>
        <p:nvSpPr>
          <p:cNvPr id="4" name="Google Shape;735;g2d816fa609b_4_1">
            <a:extLst>
              <a:ext uri="{FF2B5EF4-FFF2-40B4-BE49-F238E27FC236}">
                <a16:creationId xmlns:a16="http://schemas.microsoft.com/office/drawing/2014/main" id="{7E3FACF2-357C-BD48-94EF-DE4C9ACAAB94}"/>
              </a:ext>
            </a:extLst>
          </p:cNvPr>
          <p:cNvSpPr txBox="1"/>
          <p:nvPr/>
        </p:nvSpPr>
        <p:spPr>
          <a:xfrm>
            <a:off x="977866" y="1486574"/>
            <a:ext cx="9876504" cy="2985442"/>
          </a:xfrm>
          <a:prstGeom prst="rect">
            <a:avLst/>
          </a:prstGeom>
          <a:noFill/>
          <a:ln>
            <a:noFill/>
          </a:ln>
        </p:spPr>
        <p:txBody>
          <a:bodyPr spcFirstLastPara="1" wrap="square" lIns="91425" tIns="45700" rIns="91425" bIns="45700" anchor="t" anchorCtr="0">
            <a:normAutofit/>
          </a:bodyPr>
          <a:lstStyle/>
          <a:p>
            <a:pPr marL="342900" lvl="0" indent="-342900" algn="just">
              <a:buSzPts val="1000"/>
              <a:buFont typeface="Symbol" pitchFamily="2" charset="2"/>
              <a:buChar char=""/>
              <a:tabLst>
                <a:tab pos="457200" algn="l"/>
              </a:tabLst>
            </a:pPr>
            <a:r>
              <a:rPr lang="es-CO" sz="2000" dirty="0">
                <a:effectLst/>
                <a:latin typeface="Arial" panose="020B0604020202020204" pitchFamily="34" charset="0"/>
                <a:ea typeface="Times New Roman" panose="02020603050405020304" pitchFamily="18" charset="0"/>
              </a:rPr>
              <a:t>NIST SP 800 Series (30, 40, 53, 61, 63, 92, 111, 115, 137, 150, 207, 218, 34).</a:t>
            </a:r>
            <a:endParaRPr lang="es-CO"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s-CO" sz="2000" dirty="0">
                <a:effectLst/>
                <a:latin typeface="Arial" panose="020B0604020202020204" pitchFamily="34" charset="0"/>
                <a:ea typeface="Times New Roman" panose="02020603050405020304" pitchFamily="18" charset="0"/>
              </a:rPr>
              <a:t>ISO/IEC 27000 Series (27001, 27002, 27004, 27005, 27031, 27035, 27040).</a:t>
            </a:r>
            <a:endParaRPr lang="es-CO"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s-CO" sz="2000" dirty="0">
                <a:effectLst/>
                <a:latin typeface="Arial" panose="020B0604020202020204" pitchFamily="34" charset="0"/>
                <a:ea typeface="Times New Roman" panose="02020603050405020304" pitchFamily="18" charset="0"/>
              </a:rPr>
              <a:t>CIS </a:t>
            </a:r>
            <a:r>
              <a:rPr lang="es-CO" sz="2000" dirty="0" err="1">
                <a:effectLst/>
                <a:latin typeface="Arial" panose="020B0604020202020204" pitchFamily="34" charset="0"/>
                <a:ea typeface="Times New Roman" panose="02020603050405020304" pitchFamily="18" charset="0"/>
              </a:rPr>
              <a:t>Controls</a:t>
            </a:r>
            <a:r>
              <a:rPr lang="es-CO" sz="2000" dirty="0">
                <a:effectLst/>
                <a:latin typeface="Arial" panose="020B0604020202020204" pitchFamily="34" charset="0"/>
                <a:ea typeface="Times New Roman" panose="02020603050405020304" pitchFamily="18" charset="0"/>
              </a:rPr>
              <a:t> v8.</a:t>
            </a:r>
            <a:endParaRPr lang="es-CO"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s-CO" sz="2000" dirty="0">
                <a:effectLst/>
                <a:latin typeface="Arial" panose="020B0604020202020204" pitchFamily="34" charset="0"/>
                <a:ea typeface="Times New Roman" panose="02020603050405020304" pitchFamily="18" charset="0"/>
              </a:rPr>
              <a:t>OWASP Top 10, ASVS, SSDF.</a:t>
            </a:r>
            <a:endParaRPr lang="es-CO" sz="2000" dirty="0">
              <a:effectLst/>
              <a:latin typeface="Times New Roman" panose="02020603050405020304" pitchFamily="18" charset="0"/>
              <a:ea typeface="Times New Roman" panose="02020603050405020304" pitchFamily="18" charset="0"/>
            </a:endParaRPr>
          </a:p>
          <a:p>
            <a:pPr marL="342900" lvl="0" indent="-342900" algn="just">
              <a:buSzPts val="1000"/>
              <a:buFont typeface="Symbol" pitchFamily="2" charset="2"/>
              <a:buChar char=""/>
              <a:tabLst>
                <a:tab pos="457200" algn="l"/>
              </a:tabLst>
            </a:pPr>
            <a:r>
              <a:rPr lang="es-CO" sz="2000" dirty="0">
                <a:effectLst/>
                <a:latin typeface="Arial" panose="020B0604020202020204" pitchFamily="34" charset="0"/>
                <a:ea typeface="Times New Roman" panose="02020603050405020304" pitchFamily="18" charset="0"/>
              </a:rPr>
              <a:t>MITRE ATT&amp;CK Framework.</a:t>
            </a:r>
            <a:endParaRPr lang="es-CO"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80950296"/>
      </p:ext>
    </p:extLst>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18"/>
          <p:cNvSpPr txBox="1">
            <a:spLocks noGrp="1"/>
          </p:cNvSpPr>
          <p:nvPr>
            <p:ph type="ctrTitle"/>
          </p:nvPr>
        </p:nvSpPr>
        <p:spPr>
          <a:xfrm>
            <a:off x="289932" y="3556677"/>
            <a:ext cx="7220139"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p>
            <a:pPr marL="0" lvl="0" indent="0" algn="l" rtl="0">
              <a:lnSpc>
                <a:spcPct val="56000"/>
              </a:lnSpc>
              <a:spcBef>
                <a:spcPts val="0"/>
              </a:spcBef>
              <a:spcAft>
                <a:spcPts val="0"/>
              </a:spcAft>
              <a:buClr>
                <a:schemeClr val="lt1"/>
              </a:buClr>
              <a:buSzPts val="10000"/>
              <a:buFont typeface="Arial"/>
              <a:buNone/>
            </a:pPr>
            <a:r>
              <a:rPr lang="es-CO" dirty="0">
                <a:solidFill>
                  <a:schemeClr val="lt1"/>
                </a:solidFill>
              </a:rPr>
              <a:t>Preguntas</a:t>
            </a:r>
            <a:endParaRPr dirty="0">
              <a:solidFill>
                <a:schemeClr val="lt1"/>
              </a:solidFill>
            </a:endParaRPr>
          </a:p>
        </p:txBody>
      </p:sp>
      <p:pic>
        <p:nvPicPr>
          <p:cNvPr id="741" name="Google Shape;741;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2712" y="116858"/>
            <a:ext cx="2442103" cy="24421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20"/>
          <p:cNvSpPr txBox="1">
            <a:spLocks noGrp="1"/>
          </p:cNvSpPr>
          <p:nvPr>
            <p:ph type="ctrTitle"/>
          </p:nvPr>
        </p:nvSpPr>
        <p:spPr>
          <a:xfrm>
            <a:off x="162712" y="3354667"/>
            <a:ext cx="6325906" cy="1277750"/>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b" anchorCtr="0">
            <a:noAutofit/>
          </a:bodyPr>
          <a:lstStyle/>
          <a:p>
            <a:pPr marL="0" lvl="0" indent="0" algn="l" rtl="0">
              <a:lnSpc>
                <a:spcPct val="56000"/>
              </a:lnSpc>
              <a:spcBef>
                <a:spcPts val="0"/>
              </a:spcBef>
              <a:spcAft>
                <a:spcPts val="0"/>
              </a:spcAft>
              <a:buClr>
                <a:schemeClr val="lt1"/>
              </a:buClr>
              <a:buSzPts val="10000"/>
              <a:buFont typeface="Arial"/>
              <a:buNone/>
            </a:pPr>
            <a:r>
              <a:rPr lang="es-CO">
                <a:solidFill>
                  <a:schemeClr val="lt1"/>
                </a:solidFill>
              </a:rPr>
              <a:t>Gracias</a:t>
            </a:r>
            <a:endParaRPr/>
          </a:p>
        </p:txBody>
      </p:sp>
      <p:pic>
        <p:nvPicPr>
          <p:cNvPr id="751" name="Google Shape;751;p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2712" y="116858"/>
            <a:ext cx="2442103" cy="24421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advClick="0" advTm="5000">
        <p:wipe/>
      </p:transition>
    </mc:Choice>
    <mc:Fallback xmlns="">
      <p:transition spd="slow" advClick="0" advTm="5000">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
          <p:cNvSpPr txBox="1">
            <a:spLocks noGrp="1"/>
          </p:cNvSpPr>
          <p:nvPr>
            <p:ph type="title"/>
          </p:nvPr>
        </p:nvSpPr>
        <p:spPr>
          <a:xfrm>
            <a:off x="1299598" y="176351"/>
            <a:ext cx="9707069" cy="75128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595959"/>
              </a:buClr>
              <a:buSzPts val="3600"/>
              <a:buFont typeface="Play"/>
              <a:buNone/>
            </a:pPr>
            <a:r>
              <a:rPr lang="es-CO" b="0" dirty="0">
                <a:solidFill>
                  <a:srgbClr val="595959"/>
                </a:solidFill>
                <a:latin typeface="Play"/>
                <a:ea typeface="Play"/>
                <a:cs typeface="Play"/>
                <a:sym typeface="Play"/>
              </a:rPr>
              <a:t>2. CASO DE ESTUDIO</a:t>
            </a:r>
            <a:endParaRPr b="0" dirty="0">
              <a:solidFill>
                <a:srgbClr val="595959"/>
              </a:solidFill>
              <a:latin typeface="Play"/>
              <a:ea typeface="Play"/>
              <a:cs typeface="Play"/>
              <a:sym typeface="Play"/>
            </a:endParaRPr>
          </a:p>
        </p:txBody>
      </p:sp>
      <p:sp>
        <p:nvSpPr>
          <p:cNvPr id="11" name="Flecha abajo 10">
            <a:extLst>
              <a:ext uri="{FF2B5EF4-FFF2-40B4-BE49-F238E27FC236}">
                <a16:creationId xmlns:a16="http://schemas.microsoft.com/office/drawing/2014/main" id="{7D2D6F1B-34C0-7041-947C-3423DF46CFE2}"/>
              </a:ext>
            </a:extLst>
          </p:cNvPr>
          <p:cNvSpPr/>
          <p:nvPr/>
        </p:nvSpPr>
        <p:spPr>
          <a:xfrm rot="10800000">
            <a:off x="1519724" y="5811796"/>
            <a:ext cx="546100" cy="5424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Flecha abajo 14">
            <a:extLst>
              <a:ext uri="{FF2B5EF4-FFF2-40B4-BE49-F238E27FC236}">
                <a16:creationId xmlns:a16="http://schemas.microsoft.com/office/drawing/2014/main" id="{3B6251A2-31E9-534B-8C95-9D6B17FE0775}"/>
              </a:ext>
            </a:extLst>
          </p:cNvPr>
          <p:cNvSpPr/>
          <p:nvPr/>
        </p:nvSpPr>
        <p:spPr>
          <a:xfrm rot="5400000">
            <a:off x="5307558" y="4929986"/>
            <a:ext cx="546100" cy="542404"/>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203D9D1E-62DF-434B-AE17-0313F8F0F621}"/>
              </a:ext>
            </a:extLst>
          </p:cNvPr>
          <p:cNvSpPr/>
          <p:nvPr/>
        </p:nvSpPr>
        <p:spPr>
          <a:xfrm>
            <a:off x="219974" y="1046204"/>
            <a:ext cx="11802137" cy="3416320"/>
          </a:xfrm>
          <a:prstGeom prst="rect">
            <a:avLst/>
          </a:prstGeom>
          <a:solidFill>
            <a:schemeClr val="accent2">
              <a:lumMod val="40000"/>
              <a:lumOff val="60000"/>
            </a:schemeClr>
          </a:solidFill>
        </p:spPr>
        <p:txBody>
          <a:bodyPr wrap="square">
            <a:spAutoFit/>
          </a:bodyPr>
          <a:lstStyle/>
          <a:p>
            <a:pPr algn="just"/>
            <a:r>
              <a:rPr lang="es-CO" sz="2400" b="1" i="0" u="none" strike="noStrike" dirty="0">
                <a:solidFill>
                  <a:schemeClr val="tx1"/>
                </a:solidFill>
                <a:effectLst/>
                <a:latin typeface="-apple-system"/>
              </a:rPr>
              <a:t>Contexto:</a:t>
            </a:r>
            <a:r>
              <a:rPr lang="es-CO" sz="2400" b="0" i="0" u="none" strike="noStrike" dirty="0">
                <a:solidFill>
                  <a:schemeClr val="tx1"/>
                </a:solidFill>
                <a:effectLst/>
                <a:latin typeface="-apple-system"/>
              </a:rPr>
              <a:t> </a:t>
            </a:r>
            <a:r>
              <a:rPr lang="es-CO" sz="2400" b="0" i="0" u="none" strike="noStrike" dirty="0" err="1">
                <a:solidFill>
                  <a:schemeClr val="tx1"/>
                </a:solidFill>
                <a:effectLst/>
                <a:latin typeface="-apple-system"/>
              </a:rPr>
              <a:t>TechSolutions</a:t>
            </a:r>
            <a:r>
              <a:rPr lang="es-CO" sz="2400" b="0" i="0" u="none" strike="noStrike" dirty="0">
                <a:solidFill>
                  <a:schemeClr val="tx1"/>
                </a:solidFill>
                <a:effectLst/>
                <a:latin typeface="-apple-system"/>
              </a:rPr>
              <a:t> Corp. es una empresa global líder en el desarrollo de software y servicios en la nube, con una base de clientes masiva y una vasta cantidad de datos sensibles, incluyendo información financiera, propiedad intelectual y datos personales de clientes. Su infraestructura de TI es compleja, abarcando centros de datos locales, entornos de nube híbrida (AWS y Azure), una red de oficinas distribuidas globalmente y una fuerza laboral remota significativa.</a:t>
            </a:r>
          </a:p>
          <a:p>
            <a:pPr algn="just"/>
            <a:r>
              <a:rPr lang="es-CO" sz="2400" b="1" i="0" u="none" strike="noStrike" dirty="0">
                <a:solidFill>
                  <a:schemeClr val="tx1"/>
                </a:solidFill>
                <a:effectLst/>
                <a:latin typeface="-apple-system"/>
              </a:rPr>
              <a:t>El Incidente</a:t>
            </a:r>
            <a:r>
              <a:rPr lang="es-CO" sz="2400" b="0" i="0" u="none" strike="noStrike" dirty="0">
                <a:solidFill>
                  <a:schemeClr val="tx1"/>
                </a:solidFill>
                <a:effectLst/>
                <a:latin typeface="-apple-system"/>
              </a:rPr>
              <a:t> Es el 10 de junio de 2025. Su equipo como expertos en </a:t>
            </a:r>
            <a:r>
              <a:rPr lang="es-CO" sz="2400" b="0" i="0" u="none" strike="noStrike" dirty="0" err="1">
                <a:solidFill>
                  <a:schemeClr val="tx1"/>
                </a:solidFill>
                <a:effectLst/>
                <a:latin typeface="-apple-system"/>
              </a:rPr>
              <a:t>ciberseguridadha</a:t>
            </a:r>
            <a:r>
              <a:rPr lang="es-CO" sz="2400" b="0" i="0" u="none" strike="noStrike" dirty="0">
                <a:solidFill>
                  <a:schemeClr val="tx1"/>
                </a:solidFill>
                <a:effectLst/>
                <a:latin typeface="-apple-system"/>
              </a:rPr>
              <a:t> detectado una serie de actividades anómalas:</a:t>
            </a:r>
          </a:p>
          <a:p>
            <a:pPr algn="just"/>
            <a:endParaRPr lang="es-CO" sz="2400" dirty="0">
              <a:solidFill>
                <a:schemeClr val="tx1"/>
              </a:solidFill>
              <a:effectLst/>
              <a:latin typeface="+mn-lt"/>
            </a:endParaRPr>
          </a:p>
        </p:txBody>
      </p:sp>
      <p:sp>
        <p:nvSpPr>
          <p:cNvPr id="3" name="CuadroTexto 2">
            <a:extLst>
              <a:ext uri="{FF2B5EF4-FFF2-40B4-BE49-F238E27FC236}">
                <a16:creationId xmlns:a16="http://schemas.microsoft.com/office/drawing/2014/main" id="{5FDB4747-B969-88F5-2CC6-AE5A7A57A3E4}"/>
              </a:ext>
            </a:extLst>
          </p:cNvPr>
          <p:cNvSpPr txBox="1"/>
          <p:nvPr/>
        </p:nvSpPr>
        <p:spPr>
          <a:xfrm>
            <a:off x="655820" y="4739522"/>
            <a:ext cx="6108490" cy="307777"/>
          </a:xfrm>
          <a:prstGeom prst="rect">
            <a:avLst/>
          </a:prstGeom>
          <a:noFill/>
        </p:spPr>
        <p:txBody>
          <a:bodyPr wrap="square">
            <a:spAutoFit/>
          </a:bodyPr>
          <a:lstStyle/>
          <a:p>
            <a:r>
              <a:rPr lang="es-CO" b="1" i="0" u="none" strike="noStrike" dirty="0">
                <a:solidFill>
                  <a:schemeClr val="tx1"/>
                </a:solidFill>
                <a:effectLst/>
                <a:latin typeface="-apple-system"/>
              </a:rPr>
              <a:t>Fase 1 (Vectores de Ataque Iniciales)</a:t>
            </a:r>
            <a:endParaRPr lang="es-CO" dirty="0">
              <a:solidFill>
                <a:schemeClr val="tx1"/>
              </a:solidFill>
            </a:endParaRPr>
          </a:p>
        </p:txBody>
      </p:sp>
      <p:sp>
        <p:nvSpPr>
          <p:cNvPr id="6" name="CuadroTexto 5">
            <a:extLst>
              <a:ext uri="{FF2B5EF4-FFF2-40B4-BE49-F238E27FC236}">
                <a16:creationId xmlns:a16="http://schemas.microsoft.com/office/drawing/2014/main" id="{40D672C1-9EB3-6C48-56A9-C192E307A933}"/>
              </a:ext>
            </a:extLst>
          </p:cNvPr>
          <p:cNvSpPr txBox="1"/>
          <p:nvPr/>
        </p:nvSpPr>
        <p:spPr>
          <a:xfrm>
            <a:off x="655820" y="5047299"/>
            <a:ext cx="6108490" cy="307777"/>
          </a:xfrm>
          <a:prstGeom prst="rect">
            <a:avLst/>
          </a:prstGeom>
          <a:noFill/>
        </p:spPr>
        <p:txBody>
          <a:bodyPr wrap="square">
            <a:spAutoFit/>
          </a:bodyPr>
          <a:lstStyle/>
          <a:p>
            <a:r>
              <a:rPr lang="es-CO" b="1" i="0" u="none" strike="noStrike" dirty="0">
                <a:solidFill>
                  <a:schemeClr val="tx1"/>
                </a:solidFill>
                <a:effectLst/>
                <a:latin typeface="-apple-system"/>
              </a:rPr>
              <a:t>Fase 2 (Movimiento Lateral y Persistencia)</a:t>
            </a:r>
            <a:endParaRPr lang="es-CO" dirty="0">
              <a:solidFill>
                <a:schemeClr val="tx1"/>
              </a:solidFill>
            </a:endParaRPr>
          </a:p>
        </p:txBody>
      </p:sp>
      <p:sp>
        <p:nvSpPr>
          <p:cNvPr id="9" name="CuadroTexto 8">
            <a:extLst>
              <a:ext uri="{FF2B5EF4-FFF2-40B4-BE49-F238E27FC236}">
                <a16:creationId xmlns:a16="http://schemas.microsoft.com/office/drawing/2014/main" id="{CC02A337-001B-F362-69CE-47EC3C0227B6}"/>
              </a:ext>
            </a:extLst>
          </p:cNvPr>
          <p:cNvSpPr txBox="1"/>
          <p:nvPr/>
        </p:nvSpPr>
        <p:spPr>
          <a:xfrm>
            <a:off x="655820" y="5355076"/>
            <a:ext cx="6108490" cy="307777"/>
          </a:xfrm>
          <a:prstGeom prst="rect">
            <a:avLst/>
          </a:prstGeom>
          <a:noFill/>
        </p:spPr>
        <p:txBody>
          <a:bodyPr wrap="square">
            <a:spAutoFit/>
          </a:bodyPr>
          <a:lstStyle/>
          <a:p>
            <a:r>
              <a:rPr lang="es-CO" b="1" i="0" u="none" strike="noStrike" dirty="0">
                <a:solidFill>
                  <a:schemeClr val="tx1"/>
                </a:solidFill>
                <a:effectLst/>
                <a:latin typeface="-apple-system"/>
              </a:rPr>
              <a:t>Fase 3 (Objetivo Final - Exfiltración/Destrucción)</a:t>
            </a:r>
            <a:endParaRPr lang="es-CO"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0">
        <p:wipe/>
      </p:transition>
    </mc:Choice>
    <mc:Fallback xmlns="">
      <p:transition spd="slow" advClick="0" advTm="10000">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d816fa609b_3_115"/>
          <p:cNvSpPr txBox="1"/>
          <p:nvPr/>
        </p:nvSpPr>
        <p:spPr>
          <a:xfrm>
            <a:off x="1299599" y="336878"/>
            <a:ext cx="10656300" cy="592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3. FASES 1, 2 Y 3</a:t>
            </a:r>
            <a:endParaRPr sz="3600" b="0" dirty="0">
              <a:solidFill>
                <a:srgbClr val="595959"/>
              </a:solidFill>
              <a:latin typeface="Play"/>
              <a:ea typeface="Play"/>
              <a:cs typeface="Play"/>
              <a:sym typeface="Play"/>
            </a:endParaRPr>
          </a:p>
        </p:txBody>
      </p:sp>
      <p:sp>
        <p:nvSpPr>
          <p:cNvPr id="2" name="Rectángulo 1">
            <a:extLst>
              <a:ext uri="{FF2B5EF4-FFF2-40B4-BE49-F238E27FC236}">
                <a16:creationId xmlns:a16="http://schemas.microsoft.com/office/drawing/2014/main" id="{B187B291-48DB-3142-BD0D-6045CFE320E5}"/>
              </a:ext>
            </a:extLst>
          </p:cNvPr>
          <p:cNvSpPr/>
          <p:nvPr/>
        </p:nvSpPr>
        <p:spPr>
          <a:xfrm>
            <a:off x="260703" y="1165810"/>
            <a:ext cx="7744045" cy="5262979"/>
          </a:xfrm>
          <a:prstGeom prst="rect">
            <a:avLst/>
          </a:prstGeom>
        </p:spPr>
        <p:txBody>
          <a:bodyPr wrap="square">
            <a:spAutoFit/>
          </a:bodyPr>
          <a:lstStyle/>
          <a:p>
            <a:pPr algn="just">
              <a:buFont typeface="Arial" panose="020B0604020202020204" pitchFamily="34" charset="0"/>
              <a:buChar char="•"/>
            </a:pPr>
            <a:r>
              <a:rPr lang="es-CO" sz="2400" b="1" i="0" u="none" strike="noStrike" dirty="0">
                <a:solidFill>
                  <a:schemeClr val="tx1"/>
                </a:solidFill>
                <a:effectLst/>
                <a:latin typeface="-apple-system"/>
              </a:rPr>
              <a:t>Fase 1 (Vectores de Ataque Iniciales):</a:t>
            </a:r>
          </a:p>
          <a:p>
            <a:pPr algn="just">
              <a:buFont typeface="Arial" panose="020B0604020202020204" pitchFamily="34" charset="0"/>
              <a:buChar char="•"/>
            </a:pPr>
            <a:endParaRPr lang="es-CO" sz="2400" b="0" i="0" u="none" strike="noStrike" dirty="0">
              <a:solidFill>
                <a:schemeClr val="tx1"/>
              </a:solidFill>
              <a:effectLst/>
              <a:latin typeface="-apple-system"/>
            </a:endParaRPr>
          </a:p>
          <a:p>
            <a:pPr marL="742950" lvl="1" indent="-285750" algn="just">
              <a:buFont typeface="Arial" panose="020B0604020202020204" pitchFamily="34" charset="0"/>
              <a:buChar char="•"/>
            </a:pPr>
            <a:r>
              <a:rPr lang="es-CO" sz="2400" b="0" i="0" u="none" strike="noStrike" dirty="0">
                <a:solidFill>
                  <a:schemeClr val="tx1"/>
                </a:solidFill>
                <a:effectLst/>
                <a:latin typeface="-apple-system"/>
              </a:rPr>
              <a:t>Múltiples empleados han recibido correos electrónicos de </a:t>
            </a:r>
            <a:r>
              <a:rPr lang="es-CO" sz="2400" b="0" i="1" u="none" strike="noStrike" dirty="0">
                <a:solidFill>
                  <a:schemeClr val="tx1"/>
                </a:solidFill>
                <a:effectLst/>
                <a:latin typeface="-apple-system"/>
              </a:rPr>
              <a:t>phishing</a:t>
            </a:r>
            <a:r>
              <a:rPr lang="es-CO" sz="2400" b="0" i="0" u="none" strike="noStrike" dirty="0">
                <a:solidFill>
                  <a:schemeClr val="tx1"/>
                </a:solidFill>
                <a:effectLst/>
                <a:latin typeface="-apple-system"/>
              </a:rPr>
              <a:t> altamente sofisticados, suplantando a la dirección de TI, solicitando credenciales de acceso a un "nuevo portal de empleados".</a:t>
            </a:r>
          </a:p>
          <a:p>
            <a:pPr marL="742950" lvl="1" indent="-285750" algn="just">
              <a:buFont typeface="Arial" panose="020B0604020202020204" pitchFamily="34" charset="0"/>
              <a:buChar char="•"/>
            </a:pPr>
            <a:r>
              <a:rPr lang="es-CO" sz="2400" b="0" i="0" u="none" strike="noStrike" dirty="0">
                <a:solidFill>
                  <a:schemeClr val="tx1"/>
                </a:solidFill>
                <a:effectLst/>
                <a:latin typeface="-apple-system"/>
              </a:rPr>
              <a:t>Se ha identificado un intento de explotación de una vulnerabilidad de día cero en un servidor web público que ejecuta un software de gestión de proyectos obsoleto (versión no parcheada) dentro de la DMZ.</a:t>
            </a:r>
          </a:p>
          <a:p>
            <a:pPr marL="742950" lvl="1" indent="-285750" algn="just">
              <a:buFont typeface="Arial" panose="020B0604020202020204" pitchFamily="34" charset="0"/>
              <a:buChar char="•"/>
            </a:pPr>
            <a:r>
              <a:rPr lang="es-CO" sz="2400" b="0" i="0" u="none" strike="noStrike" dirty="0">
                <a:solidFill>
                  <a:schemeClr val="tx1"/>
                </a:solidFill>
                <a:effectLst/>
                <a:latin typeface="-apple-system"/>
              </a:rPr>
              <a:t>Un empleado de reciente contratación descargó accidentalmente un archivo adjunto malicioso desde una red social profesional (LinkedIn) que se hizo pasar por una oferta de capacitación.</a:t>
            </a:r>
          </a:p>
        </p:txBody>
      </p:sp>
      <p:pic>
        <p:nvPicPr>
          <p:cNvPr id="7" name="Imagen 6">
            <a:extLst>
              <a:ext uri="{FF2B5EF4-FFF2-40B4-BE49-F238E27FC236}">
                <a16:creationId xmlns:a16="http://schemas.microsoft.com/office/drawing/2014/main" id="{6ADAAFBE-91C8-F10F-6BE9-676B09E9CEF7}"/>
              </a:ext>
            </a:extLst>
          </p:cNvPr>
          <p:cNvPicPr>
            <a:picLocks noChangeAspect="1"/>
          </p:cNvPicPr>
          <p:nvPr/>
        </p:nvPicPr>
        <p:blipFill>
          <a:blip r:embed="rId3"/>
          <a:stretch>
            <a:fillRect/>
          </a:stretch>
        </p:blipFill>
        <p:spPr>
          <a:xfrm>
            <a:off x="8128798" y="1831457"/>
            <a:ext cx="3802499" cy="35623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30000">
        <p:wipe/>
      </p:transition>
    </mc:Choice>
    <mc:Fallback xmlns="">
      <p:transition spd="slow" advClick="0" advTm="30000">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d816fa609b_3_115"/>
          <p:cNvSpPr txBox="1"/>
          <p:nvPr/>
        </p:nvSpPr>
        <p:spPr>
          <a:xfrm>
            <a:off x="1299599" y="336878"/>
            <a:ext cx="10656300" cy="592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3. FASES 1, 2 Y 3</a:t>
            </a:r>
            <a:endParaRPr sz="3600" b="0" dirty="0">
              <a:solidFill>
                <a:srgbClr val="595959"/>
              </a:solidFill>
              <a:latin typeface="Play"/>
              <a:ea typeface="Play"/>
              <a:cs typeface="Play"/>
              <a:sym typeface="Play"/>
            </a:endParaRPr>
          </a:p>
        </p:txBody>
      </p:sp>
      <p:sp>
        <p:nvSpPr>
          <p:cNvPr id="2" name="Rectángulo 1">
            <a:extLst>
              <a:ext uri="{FF2B5EF4-FFF2-40B4-BE49-F238E27FC236}">
                <a16:creationId xmlns:a16="http://schemas.microsoft.com/office/drawing/2014/main" id="{B187B291-48DB-3142-BD0D-6045CFE320E5}"/>
              </a:ext>
            </a:extLst>
          </p:cNvPr>
          <p:cNvSpPr/>
          <p:nvPr/>
        </p:nvSpPr>
        <p:spPr>
          <a:xfrm>
            <a:off x="260703" y="1165810"/>
            <a:ext cx="7744045" cy="4524315"/>
          </a:xfrm>
          <a:prstGeom prst="rect">
            <a:avLst/>
          </a:prstGeom>
        </p:spPr>
        <p:txBody>
          <a:bodyPr wrap="square">
            <a:spAutoFit/>
          </a:bodyPr>
          <a:lstStyle/>
          <a:p>
            <a:pPr algn="l">
              <a:buFont typeface="Arial" panose="020B0604020202020204" pitchFamily="34" charset="0"/>
              <a:buChar char="•"/>
            </a:pPr>
            <a:r>
              <a:rPr lang="es-CO" sz="2400" b="1" i="0" u="none" strike="noStrike" dirty="0">
                <a:solidFill>
                  <a:schemeClr val="tx1"/>
                </a:solidFill>
                <a:effectLst/>
                <a:latin typeface="-apple-system"/>
              </a:rPr>
              <a:t>Fase 2 (Movimiento Lateral y Persistencia):</a:t>
            </a:r>
          </a:p>
          <a:p>
            <a:pPr algn="l">
              <a:buFont typeface="Arial" panose="020B0604020202020204" pitchFamily="34" charset="0"/>
              <a:buChar char="•"/>
            </a:pPr>
            <a:endParaRPr lang="es-CO" sz="2400" b="0" i="0" u="none" strike="noStrike" dirty="0">
              <a:solidFill>
                <a:schemeClr val="tx1"/>
              </a:solidFill>
              <a:effectLst/>
              <a:latin typeface="-apple-system"/>
            </a:endParaRPr>
          </a:p>
          <a:p>
            <a:pPr marL="742950" lvl="1" indent="-285750" algn="l">
              <a:buFont typeface="Arial" panose="020B0604020202020204" pitchFamily="34" charset="0"/>
              <a:buChar char="•"/>
            </a:pPr>
            <a:r>
              <a:rPr lang="es-CO" sz="2400" b="0" i="0" u="none" strike="noStrike" dirty="0">
                <a:solidFill>
                  <a:schemeClr val="tx1"/>
                </a:solidFill>
                <a:effectLst/>
                <a:latin typeface="-apple-system"/>
              </a:rPr>
              <a:t>Parece que el atacante ha logrado comprometer una estación de trabajo de ingeniería de software a través del </a:t>
            </a:r>
            <a:r>
              <a:rPr lang="es-CO" sz="2400" b="0" i="1" u="none" strike="noStrike" dirty="0">
                <a:solidFill>
                  <a:schemeClr val="tx1"/>
                </a:solidFill>
                <a:effectLst/>
                <a:latin typeface="-apple-system"/>
              </a:rPr>
              <a:t>phishing</a:t>
            </a:r>
            <a:r>
              <a:rPr lang="es-CO" sz="2400" b="0" i="0" u="none" strike="noStrike" dirty="0">
                <a:solidFill>
                  <a:schemeClr val="tx1"/>
                </a:solidFill>
                <a:effectLst/>
                <a:latin typeface="-apple-system"/>
              </a:rPr>
              <a:t> exitoso, utilizando credenciales robadas.</a:t>
            </a:r>
          </a:p>
          <a:p>
            <a:pPr marL="742950" lvl="1" indent="-285750" algn="l">
              <a:buFont typeface="Arial" panose="020B0604020202020204" pitchFamily="34" charset="0"/>
              <a:buChar char="•"/>
            </a:pPr>
            <a:r>
              <a:rPr lang="es-CO" sz="2400" b="0" i="0" u="none" strike="noStrike" dirty="0">
                <a:solidFill>
                  <a:schemeClr val="tx1"/>
                </a:solidFill>
                <a:effectLst/>
                <a:latin typeface="-apple-system"/>
              </a:rPr>
              <a:t>Desde esta estación de trabajo, se han observado intentos de escaneo de red interno y de elevación de privilegios.</a:t>
            </a:r>
          </a:p>
          <a:p>
            <a:pPr marL="742950" lvl="1" indent="-285750" algn="l">
              <a:buFont typeface="Arial" panose="020B0604020202020204" pitchFamily="34" charset="0"/>
              <a:buChar char="•"/>
            </a:pPr>
            <a:r>
              <a:rPr lang="es-CO" sz="2400" b="0" i="0" u="none" strike="noStrike" dirty="0">
                <a:solidFill>
                  <a:schemeClr val="tx1"/>
                </a:solidFill>
                <a:effectLst/>
                <a:latin typeface="-apple-system"/>
              </a:rPr>
              <a:t>Hay indicios de que el atacante está intentando establecer persistencia mediante la creación de cuentas de usuario ocultas y la modificación de tareas programadas en algunos sistemas comprometidos.</a:t>
            </a:r>
          </a:p>
        </p:txBody>
      </p:sp>
      <p:pic>
        <p:nvPicPr>
          <p:cNvPr id="6" name="Imagen 5">
            <a:extLst>
              <a:ext uri="{FF2B5EF4-FFF2-40B4-BE49-F238E27FC236}">
                <a16:creationId xmlns:a16="http://schemas.microsoft.com/office/drawing/2014/main" id="{4702DE6D-EE7E-06B1-6E6F-0CB875A98F8E}"/>
              </a:ext>
            </a:extLst>
          </p:cNvPr>
          <p:cNvPicPr>
            <a:picLocks noChangeAspect="1"/>
          </p:cNvPicPr>
          <p:nvPr/>
        </p:nvPicPr>
        <p:blipFill>
          <a:blip r:embed="rId3"/>
          <a:stretch>
            <a:fillRect/>
          </a:stretch>
        </p:blipFill>
        <p:spPr>
          <a:xfrm>
            <a:off x="8004748" y="633128"/>
            <a:ext cx="3594100" cy="5391150"/>
          </a:xfrm>
          <a:prstGeom prst="rect">
            <a:avLst/>
          </a:prstGeom>
        </p:spPr>
      </p:pic>
    </p:spTree>
    <p:extLst>
      <p:ext uri="{BB962C8B-B14F-4D97-AF65-F5344CB8AC3E}">
        <p14:creationId xmlns:p14="http://schemas.microsoft.com/office/powerpoint/2010/main" val="872341343"/>
      </p:ext>
    </p:extLst>
  </p:cSld>
  <p:clrMapOvr>
    <a:masterClrMapping/>
  </p:clrMapOvr>
  <mc:AlternateContent xmlns:mc="http://schemas.openxmlformats.org/markup-compatibility/2006" xmlns:p14="http://schemas.microsoft.com/office/powerpoint/2010/main">
    <mc:Choice Requires="p14">
      <p:transition spd="slow" p14:dur="1500" advClick="0" advTm="30000">
        <p:wipe/>
      </p:transition>
    </mc:Choice>
    <mc:Fallback xmlns="">
      <p:transition spd="slow" advClick="0" advTm="30000">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d816fa609b_3_115"/>
          <p:cNvSpPr txBox="1"/>
          <p:nvPr/>
        </p:nvSpPr>
        <p:spPr>
          <a:xfrm>
            <a:off x="1299599" y="336878"/>
            <a:ext cx="10656300" cy="5925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595959"/>
              </a:buClr>
              <a:buSzPts val="3600"/>
              <a:buFont typeface="Play"/>
              <a:buNone/>
            </a:pPr>
            <a:r>
              <a:rPr lang="es-CO" sz="3600" dirty="0">
                <a:solidFill>
                  <a:srgbClr val="595959"/>
                </a:solidFill>
                <a:latin typeface="Play"/>
                <a:ea typeface="Play"/>
                <a:cs typeface="Play"/>
                <a:sym typeface="Play"/>
              </a:rPr>
              <a:t>3. FASES 1, 2 Y 3</a:t>
            </a:r>
            <a:endParaRPr sz="3600" b="0" dirty="0">
              <a:solidFill>
                <a:srgbClr val="595959"/>
              </a:solidFill>
              <a:latin typeface="Play"/>
              <a:ea typeface="Play"/>
              <a:cs typeface="Play"/>
              <a:sym typeface="Play"/>
            </a:endParaRPr>
          </a:p>
        </p:txBody>
      </p:sp>
      <p:sp>
        <p:nvSpPr>
          <p:cNvPr id="2" name="Rectángulo 1">
            <a:extLst>
              <a:ext uri="{FF2B5EF4-FFF2-40B4-BE49-F238E27FC236}">
                <a16:creationId xmlns:a16="http://schemas.microsoft.com/office/drawing/2014/main" id="{B187B291-48DB-3142-BD0D-6045CFE320E5}"/>
              </a:ext>
            </a:extLst>
          </p:cNvPr>
          <p:cNvSpPr/>
          <p:nvPr/>
        </p:nvSpPr>
        <p:spPr>
          <a:xfrm>
            <a:off x="260703" y="1165810"/>
            <a:ext cx="7744045" cy="4893647"/>
          </a:xfrm>
          <a:prstGeom prst="rect">
            <a:avLst/>
          </a:prstGeom>
        </p:spPr>
        <p:txBody>
          <a:bodyPr wrap="square">
            <a:spAutoFit/>
          </a:bodyPr>
          <a:lstStyle/>
          <a:p>
            <a:pPr algn="l">
              <a:buFont typeface="Arial" panose="020B0604020202020204" pitchFamily="34" charset="0"/>
              <a:buChar char="•"/>
            </a:pPr>
            <a:r>
              <a:rPr lang="es-CO" sz="2400" b="1" i="0" u="none" strike="noStrike" dirty="0">
                <a:solidFill>
                  <a:schemeClr val="tx1"/>
                </a:solidFill>
                <a:effectLst/>
                <a:latin typeface="-apple-system"/>
              </a:rPr>
              <a:t>Fase 3 (Objetivo Final - Exfiltración/Destrucción):</a:t>
            </a:r>
          </a:p>
          <a:p>
            <a:pPr algn="l">
              <a:buFont typeface="Arial" panose="020B0604020202020204" pitchFamily="34" charset="0"/>
              <a:buChar char="•"/>
            </a:pPr>
            <a:endParaRPr lang="es-CO" sz="2400" b="0" i="0" u="none" strike="noStrike" dirty="0">
              <a:solidFill>
                <a:schemeClr val="tx1"/>
              </a:solidFill>
              <a:effectLst/>
              <a:latin typeface="-apple-system"/>
            </a:endParaRPr>
          </a:p>
          <a:p>
            <a:pPr marL="742950" lvl="1" indent="-285750" algn="just">
              <a:buFont typeface="Arial" panose="020B0604020202020204" pitchFamily="34" charset="0"/>
              <a:buChar char="•"/>
            </a:pPr>
            <a:r>
              <a:rPr lang="es-CO" sz="2400" b="0" i="0" u="none" strike="noStrike" dirty="0">
                <a:solidFill>
                  <a:schemeClr val="tx1"/>
                </a:solidFill>
                <a:effectLst/>
                <a:latin typeface="-apple-system"/>
              </a:rPr>
              <a:t>La actividad principal del atacante parece dirigirse a la base de datos de propiedad intelectual (ubicada en la nube) y a los servidores de desarrollo que contienen el código fuente de los productos estrella de la empresa.</a:t>
            </a:r>
          </a:p>
          <a:p>
            <a:pPr marL="742950" lvl="1" indent="-285750" algn="l">
              <a:buFont typeface="Arial" panose="020B0604020202020204" pitchFamily="34" charset="0"/>
              <a:buChar char="•"/>
            </a:pPr>
            <a:r>
              <a:rPr lang="es-CO" sz="2400" b="0" i="0" u="none" strike="noStrike" dirty="0">
                <a:solidFill>
                  <a:schemeClr val="tx1"/>
                </a:solidFill>
                <a:effectLst/>
                <a:latin typeface="-apple-system"/>
              </a:rPr>
              <a:t>Se han detectado grandes volúmenes de tráfico saliente inusual hacia direcciones IP externas no identificadas.</a:t>
            </a:r>
          </a:p>
          <a:p>
            <a:pPr marL="742950" lvl="1" indent="-285750" algn="l">
              <a:buFont typeface="Arial" panose="020B0604020202020204" pitchFamily="34" charset="0"/>
              <a:buChar char="•"/>
            </a:pPr>
            <a:r>
              <a:rPr lang="es-CO" sz="2400" b="0" i="0" u="none" strike="noStrike" dirty="0">
                <a:solidFill>
                  <a:schemeClr val="tx1"/>
                </a:solidFill>
                <a:effectLst/>
                <a:latin typeface="-apple-system"/>
              </a:rPr>
              <a:t>En algunos sistemas críticos, se han encontrado archivos con extensiones cifradas y notas de rescate, lo que evidencia una actividad de </a:t>
            </a:r>
            <a:r>
              <a:rPr lang="es-CO" sz="2400" b="0" i="1" u="none" strike="noStrike" dirty="0" err="1">
                <a:solidFill>
                  <a:schemeClr val="tx1"/>
                </a:solidFill>
                <a:effectLst/>
                <a:latin typeface="-apple-system"/>
              </a:rPr>
              <a:t>ransomware</a:t>
            </a:r>
            <a:r>
              <a:rPr lang="es-CO" sz="2400" b="0" i="0" u="none" strike="noStrike" dirty="0">
                <a:solidFill>
                  <a:schemeClr val="tx1"/>
                </a:solidFill>
                <a:effectLst/>
                <a:latin typeface="-apple-system"/>
              </a:rPr>
              <a:t> como un segundo vector de ataque o distracción.</a:t>
            </a:r>
          </a:p>
        </p:txBody>
      </p:sp>
      <p:pic>
        <p:nvPicPr>
          <p:cNvPr id="4" name="Imagen 3">
            <a:extLst>
              <a:ext uri="{FF2B5EF4-FFF2-40B4-BE49-F238E27FC236}">
                <a16:creationId xmlns:a16="http://schemas.microsoft.com/office/drawing/2014/main" id="{539984D1-BE53-2031-F403-8BC7498A58AD}"/>
              </a:ext>
            </a:extLst>
          </p:cNvPr>
          <p:cNvPicPr>
            <a:picLocks noChangeAspect="1"/>
          </p:cNvPicPr>
          <p:nvPr/>
        </p:nvPicPr>
        <p:blipFill>
          <a:blip r:embed="rId3"/>
          <a:stretch>
            <a:fillRect/>
          </a:stretch>
        </p:blipFill>
        <p:spPr>
          <a:xfrm>
            <a:off x="8458200" y="633128"/>
            <a:ext cx="2673350" cy="5346700"/>
          </a:xfrm>
          <a:prstGeom prst="rect">
            <a:avLst/>
          </a:prstGeom>
        </p:spPr>
      </p:pic>
    </p:spTree>
    <p:extLst>
      <p:ext uri="{BB962C8B-B14F-4D97-AF65-F5344CB8AC3E}">
        <p14:creationId xmlns:p14="http://schemas.microsoft.com/office/powerpoint/2010/main" val="565672189"/>
      </p:ext>
    </p:extLst>
  </p:cSld>
  <p:clrMapOvr>
    <a:masterClrMapping/>
  </p:clrMapOvr>
  <mc:AlternateContent xmlns:mc="http://schemas.openxmlformats.org/markup-compatibility/2006" xmlns:p14="http://schemas.microsoft.com/office/powerpoint/2010/main">
    <mc:Choice Requires="p14">
      <p:transition spd="slow" p14:dur="1500" advClick="0" advTm="30000">
        <p:wipe/>
      </p:transition>
    </mc:Choice>
    <mc:Fallback xmlns="">
      <p:transition spd="slow" advClick="0" advTm="30000">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Conector recto 116"/>
          <p:cNvCxnSpPr/>
          <p:nvPr/>
        </p:nvCxnSpPr>
        <p:spPr bwMode="auto">
          <a:xfrm>
            <a:off x="2052638" y="5399088"/>
            <a:ext cx="4662487" cy="0"/>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cxnSp>
        <p:nvCxnSpPr>
          <p:cNvPr id="119" name="Conector recto 118"/>
          <p:cNvCxnSpPr/>
          <p:nvPr/>
        </p:nvCxnSpPr>
        <p:spPr bwMode="auto">
          <a:xfrm>
            <a:off x="4081463" y="3449638"/>
            <a:ext cx="2868612" cy="9525"/>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23" name="Conector recto 122"/>
          <p:cNvCxnSpPr/>
          <p:nvPr/>
        </p:nvCxnSpPr>
        <p:spPr bwMode="auto">
          <a:xfrm>
            <a:off x="4165600" y="1974850"/>
            <a:ext cx="2549525" cy="0"/>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ACACE32F-9ACF-061A-69D1-9657C1459D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45111" y="921279"/>
            <a:ext cx="10788089" cy="5310187"/>
          </a:xfrm>
          <a:prstGeom prst="rect">
            <a:avLst/>
          </a:prstGeom>
          <a:ln>
            <a:noFill/>
          </a:ln>
          <a:effectLst>
            <a:outerShdw blurRad="292100" dist="139700" dir="2700000" algn="tl" rotWithShape="0">
              <a:srgbClr val="333333">
                <a:alpha val="65000"/>
              </a:srgbClr>
            </a:outerShdw>
            <a:softEdge rad="317500"/>
          </a:effectLst>
        </p:spPr>
      </p:pic>
    </p:spTree>
    <p:extLst>
      <p:ext uri="{BB962C8B-B14F-4D97-AF65-F5344CB8AC3E}">
        <p14:creationId xmlns:p14="http://schemas.microsoft.com/office/powerpoint/2010/main" val="760369227"/>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7" name="Conector recto 116"/>
          <p:cNvCxnSpPr/>
          <p:nvPr/>
        </p:nvCxnSpPr>
        <p:spPr bwMode="auto">
          <a:xfrm>
            <a:off x="2052638" y="5399088"/>
            <a:ext cx="4662487" cy="0"/>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cxnSp>
        <p:nvCxnSpPr>
          <p:cNvPr id="119" name="Conector recto 118"/>
          <p:cNvCxnSpPr/>
          <p:nvPr/>
        </p:nvCxnSpPr>
        <p:spPr bwMode="auto">
          <a:xfrm>
            <a:off x="4081463" y="3449638"/>
            <a:ext cx="2868612" cy="9525"/>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cxnSp>
        <p:nvCxnSpPr>
          <p:cNvPr id="123" name="Conector recto 122"/>
          <p:cNvCxnSpPr/>
          <p:nvPr/>
        </p:nvCxnSpPr>
        <p:spPr bwMode="auto">
          <a:xfrm>
            <a:off x="4165600" y="1974850"/>
            <a:ext cx="2549525" cy="0"/>
          </a:xfrm>
          <a:prstGeom prst="line">
            <a:avLst/>
          </a:prstGeom>
          <a:ln w="0">
            <a:solidFill>
              <a:srgbClr val="6E6E62"/>
            </a:solidFill>
          </a:ln>
        </p:spPr>
        <p:style>
          <a:lnRef idx="1">
            <a:schemeClr val="accent1"/>
          </a:lnRef>
          <a:fillRef idx="0">
            <a:schemeClr val="accent1"/>
          </a:fillRef>
          <a:effectRef idx="0">
            <a:schemeClr val="accent1"/>
          </a:effectRef>
          <a:fontRef idx="minor">
            <a:schemeClr val="tx1"/>
          </a:fontRef>
        </p:style>
      </p:cxnSp>
      <p:pic>
        <p:nvPicPr>
          <p:cNvPr id="3" name="Imagen 2">
            <a:extLst>
              <a:ext uri="{FF2B5EF4-FFF2-40B4-BE49-F238E27FC236}">
                <a16:creationId xmlns:a16="http://schemas.microsoft.com/office/drawing/2014/main" id="{77AF3452-B0F4-B6D8-67A4-9637E6CB260F}"/>
              </a:ext>
            </a:extLst>
          </p:cNvPr>
          <p:cNvPicPr>
            <a:picLocks noChangeAspect="1"/>
          </p:cNvPicPr>
          <p:nvPr/>
        </p:nvPicPr>
        <p:blipFill>
          <a:blip r:embed="rId2"/>
          <a:stretch>
            <a:fillRect/>
          </a:stretch>
        </p:blipFill>
        <p:spPr>
          <a:xfrm>
            <a:off x="180976" y="714072"/>
            <a:ext cx="2997162" cy="4723473"/>
          </a:xfrm>
          <a:prstGeom prst="rect">
            <a:avLst/>
          </a:prstGeom>
          <a:effectLst>
            <a:softEdge rad="152400"/>
          </a:effectLst>
        </p:spPr>
      </p:pic>
      <p:pic>
        <p:nvPicPr>
          <p:cNvPr id="2" name="Imagen 1"/>
          <p:cNvPicPr>
            <a:picLocks noChangeAspect="1"/>
          </p:cNvPicPr>
          <p:nvPr/>
        </p:nvPicPr>
        <p:blipFill>
          <a:blip r:embed="rId3"/>
          <a:stretch>
            <a:fillRect/>
          </a:stretch>
        </p:blipFill>
        <p:spPr>
          <a:xfrm>
            <a:off x="473076" y="5575280"/>
            <a:ext cx="1871662" cy="1137295"/>
          </a:xfrm>
          <a:prstGeom prst="rect">
            <a:avLst/>
          </a:prstGeom>
        </p:spPr>
      </p:pic>
      <p:sp>
        <p:nvSpPr>
          <p:cNvPr id="10" name="CuadroTexto 9">
            <a:extLst>
              <a:ext uri="{FF2B5EF4-FFF2-40B4-BE49-F238E27FC236}">
                <a16:creationId xmlns:a16="http://schemas.microsoft.com/office/drawing/2014/main" id="{C545396E-359A-0C05-A716-F68DE162CEF3}"/>
              </a:ext>
            </a:extLst>
          </p:cNvPr>
          <p:cNvSpPr txBox="1"/>
          <p:nvPr/>
        </p:nvSpPr>
        <p:spPr>
          <a:xfrm>
            <a:off x="3178138" y="880948"/>
            <a:ext cx="8714715" cy="5632311"/>
          </a:xfrm>
          <a:prstGeom prst="rect">
            <a:avLst/>
          </a:prstGeom>
          <a:noFill/>
        </p:spPr>
        <p:txBody>
          <a:bodyPr wrap="square">
            <a:spAutoFit/>
          </a:bodyPr>
          <a:lstStyle/>
          <a:p>
            <a:pPr marL="342900" lvl="0" indent="-342900" algn="just">
              <a:buFont typeface="+mj-lt"/>
              <a:buAutoNum type="arabicPeriod"/>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Análisis de Amenazas y Vulnerabilidades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70510"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Las vulnerabilidades explotadas incluyen la </a:t>
            </a:r>
            <a:r>
              <a:rPr lang="es-ES_tradnl" sz="1200" b="1" kern="0" dirty="0">
                <a:effectLst/>
                <a:latin typeface="Arial" panose="020B0604020202020204" pitchFamily="34" charset="0"/>
                <a:ea typeface="Times New Roman" panose="02020603050405020304" pitchFamily="18" charset="0"/>
                <a:cs typeface="Times New Roman" panose="02020603050405020304" pitchFamily="18" charset="0"/>
              </a:rPr>
              <a:t>falta de concienciación del personal</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filtros de correo insuficientes (spam, DMARC), ausencia de mecanismos de doble factor (MFA) y contraseñas débiles. Según informes, alrededor del 74 % de los ataques comienzan por errores humanos, por ejemplo dar clic en enlaces maliciosos, por lo que la carencia de formación y controles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antiphishing</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es crítica.</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latin typeface="Aptos" panose="020B0004020202020204" pitchFamily="34" charset="0"/>
              <a:ea typeface="Times New Roman" panose="02020603050405020304" pitchFamily="18" charset="0"/>
              <a:cs typeface="Times New Roman" panose="02020603050405020304" pitchFamily="18" charset="0"/>
            </a:endParaRPr>
          </a:p>
          <a:p>
            <a:pPr marL="15875" algn="just"/>
            <a:r>
              <a:rPr lang="es-CO" sz="1200" b="1" kern="100" dirty="0">
                <a:effectLst/>
                <a:latin typeface="Aptos" panose="020B0004020202020204" pitchFamily="34" charset="0"/>
                <a:ea typeface="Times New Roman" panose="02020603050405020304" pitchFamily="18" charset="0"/>
                <a:cs typeface="Times New Roman" panose="02020603050405020304" pitchFamily="18" charset="0"/>
              </a:rPr>
              <a:t>1.1 </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Amenazas identificadas: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Phishing dirigido: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correos simulando comunicaciones internas para capturar credenciales.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Vulnerabilidad de día cero: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software de gestión desactualizado expuesto en la DMZ (Zona Desmilitarizada).</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Malware desde redes sociales: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vector alterno mediante ingeniería social.</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Movimiento lateral y persistencia:</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escaneo de red interna, creación de cuentas ocultas y tareas automatizadas.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Exfiltración y </a:t>
            </a: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ransomware</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tráfico anómalo a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IPs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externas y cifrado de archivos con notas de rescate.</a:t>
            </a:r>
          </a:p>
          <a:p>
            <a:pPr marL="342900" lvl="0" indent="-342900" algn="just">
              <a:buSzPts val="1000"/>
              <a:buFont typeface="Symbol" pitchFamily="2" charset="2"/>
              <a:buChar char=""/>
              <a:tabLst>
                <a:tab pos="685800" algn="l"/>
              </a:tabLst>
            </a:pP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15875"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1.2 Vulnerabilidades técnicas: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Ausencia de MFA (Autenticación </a:t>
            </a:r>
            <a:r>
              <a:rPr lang="es-CO" sz="1200" b="1" kern="0" dirty="0" err="1">
                <a:effectLst/>
                <a:latin typeface="Arial" panose="020B0604020202020204" pitchFamily="34" charset="0"/>
                <a:ea typeface="Times New Roman" panose="02020603050405020304" pitchFamily="18" charset="0"/>
                <a:cs typeface="Times New Roman" panose="02020603050405020304" pitchFamily="18" charset="0"/>
              </a:rPr>
              <a:t>Multifactor</a:t>
            </a: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Permite que un atacante con solo las credenciales comprometidas tenga acceso total. Esto contradice lo recomendado por NIST (Instituto Nacional de Estándares y Tecnología) SP 800-63B.</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Software no parcheado: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La falta de actualizaciones expone sistemas a vulnerabilidades conocidas, como se describe en NIST SP 800-40.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Falta de segmentación interna:</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Permite el movimiento lateral libre dentro de la red tras una intrusión inicial, contrario al enfoque Zero Trust (Confianza Cero) descrito en NIST SP 800-207.</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Control de acceso débil:</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El uso de privilegios excesivos y cuentas mal gestionadas facilita la escalada de privilegios, contraviniendo ISO/IEC (Organización Internacional de Normalización / Comisión Electrotécnica Internacional) 27001 A.9.</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gn="just">
              <a:buSzPts val="1000"/>
              <a:buFont typeface="Symbol" pitchFamily="2" charset="2"/>
              <a:buChar char=""/>
              <a:tabLst>
                <a:tab pos="685800" algn="l"/>
              </a:tabLst>
            </a:pPr>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Deficiencias en monitoreo y detección:</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La ausencia de registros detallados y correlación de eventos limita la capacidad de detectar y contener ataques, como alerta NIST SP 800-92.</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n-US" sz="1200" b="1" kern="0" dirty="0" err="1">
                <a:effectLst/>
                <a:latin typeface="Arial" panose="020B0604020202020204" pitchFamily="34" charset="0"/>
                <a:ea typeface="Times New Roman" panose="02020603050405020304" pitchFamily="18" charset="0"/>
                <a:cs typeface="Times New Roman" panose="02020603050405020304" pitchFamily="18" charset="0"/>
              </a:rPr>
              <a:t>Normas</a:t>
            </a:r>
            <a:r>
              <a:rPr lang="en-US" sz="1200" b="1" kern="0" dirty="0">
                <a:effectLst/>
                <a:latin typeface="Arial" panose="020B0604020202020204" pitchFamily="34" charset="0"/>
                <a:ea typeface="Times New Roman" panose="02020603050405020304" pitchFamily="18" charset="0"/>
                <a:cs typeface="Times New Roman" panose="02020603050405020304" pitchFamily="18" charset="0"/>
              </a:rPr>
              <a:t> de </a:t>
            </a:r>
            <a:r>
              <a:rPr lang="en-US" sz="1200" b="1" kern="0" dirty="0" err="1">
                <a:effectLst/>
                <a:latin typeface="Arial" panose="020B0604020202020204" pitchFamily="34" charset="0"/>
                <a:ea typeface="Times New Roman" panose="02020603050405020304" pitchFamily="18" charset="0"/>
                <a:cs typeface="Times New Roman" panose="02020603050405020304" pitchFamily="18" charset="0"/>
              </a:rPr>
              <a:t>referencia</a:t>
            </a:r>
            <a:r>
              <a:rPr lang="en-US" sz="1200" b="1" kern="0" dirty="0">
                <a:effectLst/>
                <a:latin typeface="Arial" panose="020B0604020202020204" pitchFamily="34" charset="0"/>
                <a:ea typeface="Times New Roman" panose="02020603050405020304" pitchFamily="18" charset="0"/>
                <a:cs typeface="Times New Roman" panose="02020603050405020304" pitchFamily="18" charset="0"/>
              </a:rPr>
              <a:t>:</a:t>
            </a:r>
            <a:r>
              <a:rPr lang="en-US" sz="1200" kern="0" dirty="0">
                <a:effectLst/>
                <a:latin typeface="Arial" panose="020B0604020202020204" pitchFamily="34" charset="0"/>
                <a:ea typeface="Times New Roman" panose="02020603050405020304" pitchFamily="18" charset="0"/>
                <a:cs typeface="Times New Roman" panose="02020603050405020304" pitchFamily="18" charset="0"/>
              </a:rPr>
              <a:t> NIST SP 800-30, 40, 63B, 92, 207; ISO/IEC 27005, OWASP (Open Worldwide Application Security Project) Top 10.</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83348039"/>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object 20"/>
          <p:cNvSpPr txBox="1">
            <a:spLocks noChangeArrowheads="1"/>
          </p:cNvSpPr>
          <p:nvPr/>
        </p:nvSpPr>
        <p:spPr bwMode="auto">
          <a:xfrm>
            <a:off x="1298567" y="252407"/>
            <a:ext cx="97758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pitchFamily="34" charset="0"/>
              </a:defRPr>
            </a:lvl1pPr>
            <a:lvl2pPr marL="742950" indent="-285750">
              <a:defRPr>
                <a:solidFill>
                  <a:schemeClr val="tx1"/>
                </a:solidFill>
                <a:latin typeface="Calibri" pitchFamily="34" charset="0"/>
                <a:cs typeface="Arial" pitchFamily="34" charset="0"/>
              </a:defRPr>
            </a:lvl2pPr>
            <a:lvl3pPr marL="1143000" indent="-228600">
              <a:defRPr>
                <a:solidFill>
                  <a:schemeClr val="tx1"/>
                </a:solidFill>
                <a:latin typeface="Calibri" pitchFamily="34" charset="0"/>
                <a:cs typeface="Arial" pitchFamily="34" charset="0"/>
              </a:defRPr>
            </a:lvl3pPr>
            <a:lvl4pPr marL="1600200" indent="-228600">
              <a:defRPr>
                <a:solidFill>
                  <a:schemeClr val="tx1"/>
                </a:solidFill>
                <a:latin typeface="Calibri" pitchFamily="34" charset="0"/>
                <a:cs typeface="Arial" pitchFamily="34" charset="0"/>
              </a:defRPr>
            </a:lvl4pPr>
            <a:lvl5pPr marL="2057400" indent="-22860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 Fortaleza Digital de </a:t>
            </a:r>
            <a:r>
              <a:rPr lang="es-CO" sz="2400" b="1"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CO" sz="2400" b="1" kern="0" dirty="0">
                <a:effectLst/>
                <a:latin typeface="Arial" panose="020B0604020202020204" pitchFamily="34" charset="0"/>
                <a:ea typeface="Times New Roman" panose="02020603050405020304" pitchFamily="18" charset="0"/>
                <a:cs typeface="Times New Roman" panose="02020603050405020304" pitchFamily="18" charset="0"/>
              </a:rPr>
              <a:t> Corp.</a:t>
            </a:r>
            <a:endParaRPr lang="es-CO"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5" name="CuadroTexto 4">
            <a:extLst>
              <a:ext uri="{FF2B5EF4-FFF2-40B4-BE49-F238E27FC236}">
                <a16:creationId xmlns:a16="http://schemas.microsoft.com/office/drawing/2014/main" id="{46614EDA-D9D8-B85F-EA22-74C91401E698}"/>
              </a:ext>
            </a:extLst>
          </p:cNvPr>
          <p:cNvSpPr txBox="1"/>
          <p:nvPr/>
        </p:nvSpPr>
        <p:spPr>
          <a:xfrm>
            <a:off x="269874" y="1270907"/>
            <a:ext cx="8709025" cy="5078313"/>
          </a:xfrm>
          <a:prstGeom prst="rect">
            <a:avLst/>
          </a:prstGeom>
          <a:noFill/>
        </p:spPr>
        <p:txBody>
          <a:bodyPr wrap="square">
            <a:spAutoFit/>
          </a:bodyPr>
          <a:lstStyle/>
          <a:p>
            <a:pPr lvl="0"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2. Principios de Defensa en Profundidad</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La </a:t>
            </a:r>
            <a:r>
              <a:rPr lang="es-ES_tradnl" sz="1200" b="1" kern="0" dirty="0">
                <a:effectLst/>
                <a:latin typeface="Arial" panose="020B0604020202020204" pitchFamily="34" charset="0"/>
                <a:ea typeface="Times New Roman" panose="02020603050405020304" pitchFamily="18" charset="0"/>
                <a:cs typeface="Times New Roman" panose="02020603050405020304" pitchFamily="18" charset="0"/>
              </a:rPr>
              <a:t>defensa en profundidad</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busca capas superpuestas de controles de seguridad para que la falla de uno no comprometa todo el sistema. La implementación de múltiples productos y prácticas de seguridad puede ayudar a detectar y prevenir ataques a medida que van surgiendo, permitiendo mitigar eficazmente una amplia gama de amenazas.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En la práctica,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TechSolutions</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debe aplicar controles físicos, técnicos y administrativos en cada nivel de su infraestructura (perímetro, red interna, </a:t>
            </a:r>
            <a:r>
              <a:rPr lang="es-ES_tradnl" sz="1200" kern="0" dirty="0" err="1">
                <a:effectLst/>
                <a:latin typeface="Arial" panose="020B0604020202020204" pitchFamily="34" charset="0"/>
                <a:ea typeface="Times New Roman" panose="02020603050405020304" pitchFamily="18" charset="0"/>
                <a:cs typeface="Times New Roman" panose="02020603050405020304" pitchFamily="18" charset="0"/>
              </a:rPr>
              <a:t>endpoints</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aplicaciones, datos, identidad, operaciones).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228600" algn="just"/>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2.1 Controles redundantes: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Múltiples medidas de seguridad en cada capa del entorno de TI (Tecnologías de la Información). Si una medida falla, otras mitigan el riesgo. Aplicable según NIST SP 800-53 CA-7 (monitoreo continuo) y SI-3 (protección contra código malicioso).</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2.2 Segmentación y control de accesos: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Separar lógicamente redes y servicios, limitar comunicaciones innecesarias entre dominios. NIST SP 800-207 (Zero Trust) y CIS (Center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for</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Internet Security) Control 14 recomiendan microsegmentación para evitar desplazamientos laterales.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2.3 Mecanismos de detección y respuesta:</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Uso de SIEM (Gestión de Información y Eventos de Seguridad), EDR (Detección y Respuesta en el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Endpoint</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y NDR (Detección y Respuesta en la Red) para capturar y analizar eventos. NIST SP 800-137 y SP 800-61 Rev. 2 guían sobre monitoreo continuo y respuesta estructurada.</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2.4 Principio de menor privilegio:</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Usuarios y procesos deben tener acceso mínimo necesario. NIST SP 800-53 AC-6 e ISO/IEC 27001 A.9.1.2 obligan a aplicar controles de privilegios rigurosos.</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2.5 Recuperación y continuidad operativa:</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Capacidad de volver a operar después de un incidente. Requiere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backups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(copias de seguridad) verificados, redundancia de infraestructura y planes DRP (Planes de Recuperación ante Desastres) según NIST SP 800-34 Rev.1 e ISO 27031.</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marL="457200" lvl="1" algn="just"/>
            <a:r>
              <a:rPr lang="es-ES_tradnl" sz="1200" b="1" kern="0" dirty="0">
                <a:effectLst/>
                <a:latin typeface="Arial" panose="020B0604020202020204" pitchFamily="34" charset="0"/>
                <a:ea typeface="Times New Roman" panose="02020603050405020304" pitchFamily="18" charset="0"/>
                <a:cs typeface="Times New Roman" panose="02020603050405020304" pitchFamily="18" charset="0"/>
              </a:rPr>
              <a:t>2.6 Cultura y procesos:</a:t>
            </a:r>
            <a:r>
              <a:rPr lang="es-ES_tradnl" sz="1200" kern="0" dirty="0">
                <a:effectLst/>
                <a:latin typeface="Arial" panose="020B0604020202020204" pitchFamily="34" charset="0"/>
                <a:ea typeface="Times New Roman" panose="02020603050405020304" pitchFamily="18" charset="0"/>
                <a:cs typeface="Times New Roman" panose="02020603050405020304" pitchFamily="18" charset="0"/>
              </a:rPr>
              <a:t> Además de soluciones técnicas, la concienciación del personal y procedimientos claros (políticas de seguridad, planes de respuesta) son capas defensivas críticas. La formación continua y auditorías internas aseguran que las medidas técnicas funcionen correctamente y que el equipo sepa cómo reaccionar ante incidentes.</a:t>
            </a:r>
          </a:p>
          <a:p>
            <a:pPr marL="457200" lvl="1" algn="just"/>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a:p>
            <a:pPr algn="just"/>
            <a:r>
              <a:rPr lang="es-CO" sz="1200" b="1" kern="0" dirty="0">
                <a:effectLst/>
                <a:latin typeface="Arial" panose="020B0604020202020204" pitchFamily="34" charset="0"/>
                <a:ea typeface="Times New Roman" panose="02020603050405020304" pitchFamily="18" charset="0"/>
                <a:cs typeface="Times New Roman" panose="02020603050405020304" pitchFamily="18" charset="0"/>
              </a:rPr>
              <a:t>Normas de referencia:</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NIST SP 800-53 Rev. 5, 207, 137, 34; CIS </a:t>
            </a:r>
            <a:r>
              <a:rPr lang="es-CO" sz="1200" kern="0" dirty="0" err="1">
                <a:effectLst/>
                <a:latin typeface="Arial" panose="020B0604020202020204" pitchFamily="34" charset="0"/>
                <a:ea typeface="Times New Roman" panose="02020603050405020304" pitchFamily="18" charset="0"/>
                <a:cs typeface="Times New Roman" panose="02020603050405020304" pitchFamily="18" charset="0"/>
              </a:rPr>
              <a:t>Controls</a:t>
            </a:r>
            <a:r>
              <a:rPr lang="es-CO" sz="1200" kern="0" dirty="0">
                <a:effectLst/>
                <a:latin typeface="Arial" panose="020B0604020202020204" pitchFamily="34" charset="0"/>
                <a:ea typeface="Times New Roman" panose="02020603050405020304" pitchFamily="18" charset="0"/>
                <a:cs typeface="Times New Roman" panose="02020603050405020304" pitchFamily="18" charset="0"/>
              </a:rPr>
              <a:t> v8; ISO/IEC 27001, 27031.</a:t>
            </a:r>
            <a:endParaRPr lang="es-CO" sz="1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7" name="Imagen 6">
            <a:extLst>
              <a:ext uri="{FF2B5EF4-FFF2-40B4-BE49-F238E27FC236}">
                <a16:creationId xmlns:a16="http://schemas.microsoft.com/office/drawing/2014/main" id="{5C4FF112-0294-2FF5-275A-0B96AB06B0B0}"/>
              </a:ext>
            </a:extLst>
          </p:cNvPr>
          <p:cNvPicPr>
            <a:picLocks noChangeAspect="1"/>
          </p:cNvPicPr>
          <p:nvPr/>
        </p:nvPicPr>
        <p:blipFill>
          <a:blip r:embed="rId2"/>
          <a:stretch>
            <a:fillRect/>
          </a:stretch>
        </p:blipFill>
        <p:spPr>
          <a:xfrm>
            <a:off x="9093200" y="1397000"/>
            <a:ext cx="3005667" cy="4508500"/>
          </a:xfrm>
          <a:prstGeom prst="rect">
            <a:avLst/>
          </a:prstGeom>
        </p:spPr>
      </p:pic>
    </p:spTree>
    <p:extLst>
      <p:ext uri="{BB962C8B-B14F-4D97-AF65-F5344CB8AC3E}">
        <p14:creationId xmlns:p14="http://schemas.microsoft.com/office/powerpoint/2010/main" val="454005591"/>
      </p:ext>
    </p:extLst>
  </p:cSld>
  <p:clrMapOvr>
    <a:masterClrMapping/>
  </p:clrMapOvr>
  <mc:AlternateContent xmlns:mc="http://schemas.openxmlformats.org/markup-compatibility/2006" xmlns:p14="http://schemas.microsoft.com/office/powerpoint/2010/main">
    <mc:Choice Requires="p14">
      <p:transition spd="slow" p14:dur="1500" advClick="0" advTm="35000">
        <p:wipe/>
      </p:transition>
    </mc:Choice>
    <mc:Fallback xmlns="">
      <p:transition spd="slow" advClick="0" advTm="35000">
        <p:wipe/>
      </p:transition>
    </mc:Fallback>
  </mc:AlternateContent>
</p:sld>
</file>

<file path=ppt/theme/theme1.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1012</TotalTime>
  <Words>3282</Words>
  <Application>Microsoft Macintosh PowerPoint</Application>
  <PresentationFormat>Panorámica</PresentationFormat>
  <Paragraphs>210</Paragraphs>
  <Slides>24</Slides>
  <Notes>11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24</vt:i4>
      </vt:variant>
    </vt:vector>
  </HeadingPairs>
  <TitlesOfParts>
    <vt:vector size="33" baseType="lpstr">
      <vt:lpstr>Lato</vt:lpstr>
      <vt:lpstr>Calibri</vt:lpstr>
      <vt:lpstr>Play</vt:lpstr>
      <vt:lpstr>-apple-system</vt:lpstr>
      <vt:lpstr>Aptos</vt:lpstr>
      <vt:lpstr>Symbol</vt:lpstr>
      <vt:lpstr>Arial</vt:lpstr>
      <vt:lpstr>Times New Roman</vt:lpstr>
      <vt:lpstr>Tema de Office</vt:lpstr>
      <vt:lpstr>Presentación de PowerPoint</vt:lpstr>
      <vt:lpstr>Presentación de PowerPoint</vt:lpstr>
      <vt:lpstr>2. CASO DE ESTUDIO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Preguntas</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Robert Navarro;Diseñador Gráfico</dc:creator>
  <cp:lastModifiedBy>MARIO FRANCISCO GOMEZ ORTEGA</cp:lastModifiedBy>
  <cp:revision>37</cp:revision>
  <cp:lastPrinted>2025-01-22T21:25:09Z</cp:lastPrinted>
  <dcterms:created xsi:type="dcterms:W3CDTF">2024-12-23T18:19:30Z</dcterms:created>
  <dcterms:modified xsi:type="dcterms:W3CDTF">2025-06-16T19:01:59Z</dcterms:modified>
</cp:coreProperties>
</file>